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7"/>
  </p:notesMasterIdLst>
  <p:sldIdLst>
    <p:sldId id="256" r:id="rId3"/>
    <p:sldId id="399" r:id="rId4"/>
    <p:sldId id="400" r:id="rId5"/>
    <p:sldId id="401" r:id="rId6"/>
    <p:sldId id="402" r:id="rId7"/>
    <p:sldId id="430" r:id="rId8"/>
    <p:sldId id="403" r:id="rId9"/>
    <p:sldId id="404" r:id="rId10"/>
    <p:sldId id="405" r:id="rId11"/>
    <p:sldId id="406" r:id="rId12"/>
    <p:sldId id="407" r:id="rId13"/>
    <p:sldId id="431" r:id="rId14"/>
    <p:sldId id="408" r:id="rId15"/>
    <p:sldId id="409" r:id="rId16"/>
    <p:sldId id="571" r:id="rId17"/>
    <p:sldId id="545" r:id="rId18"/>
    <p:sldId id="546" r:id="rId19"/>
    <p:sldId id="547" r:id="rId20"/>
    <p:sldId id="548" r:id="rId21"/>
    <p:sldId id="549" r:id="rId22"/>
    <p:sldId id="550" r:id="rId23"/>
    <p:sldId id="551" r:id="rId24"/>
    <p:sldId id="552" r:id="rId25"/>
    <p:sldId id="553" r:id="rId26"/>
    <p:sldId id="554" r:id="rId27"/>
    <p:sldId id="555" r:id="rId28"/>
    <p:sldId id="556" r:id="rId29"/>
    <p:sldId id="572" r:id="rId30"/>
    <p:sldId id="558" r:id="rId31"/>
    <p:sldId id="559" r:id="rId32"/>
    <p:sldId id="560" r:id="rId33"/>
    <p:sldId id="561" r:id="rId34"/>
    <p:sldId id="562" r:id="rId35"/>
    <p:sldId id="563" r:id="rId36"/>
    <p:sldId id="564" r:id="rId37"/>
    <p:sldId id="650" r:id="rId38"/>
    <p:sldId id="429" r:id="rId39"/>
    <p:sldId id="424" r:id="rId40"/>
    <p:sldId id="425" r:id="rId41"/>
    <p:sldId id="573" r:id="rId42"/>
    <p:sldId id="446" r:id="rId43"/>
    <p:sldId id="447" r:id="rId44"/>
    <p:sldId id="448" r:id="rId45"/>
    <p:sldId id="44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112A2-51AF-46AE-ABD0-D3F5457B9E0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3932-CC8F-400B-BA8B-02FD0C051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2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F4DB2D41-12BE-45AF-9CCA-41AE1148DE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BB74D8-6CA1-4362-922B-D9B6570D2236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B8C0BBB7-362C-4569-BCC4-ECFAB63C7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692FE9D8-E20E-4098-B091-ED033EDB9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699F2350-A49C-45E0-8E08-ECD502965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10B3FD-C7A9-41F2-AE74-C2D0F5089160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F1E14163-8C83-4679-86B2-0D7974B0BF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DDCF1047-8DE1-440E-9F25-CDC8A1AC8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>
            <a:extLst>
              <a:ext uri="{FF2B5EF4-FFF2-40B4-BE49-F238E27FC236}">
                <a16:creationId xmlns:a16="http://schemas.microsoft.com/office/drawing/2014/main" id="{9D79BF46-B76E-4572-B171-DE8AD5D7E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0F4E81-B9C5-466F-B3CD-52D7276059D7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7459" name="Rectangle 2">
            <a:extLst>
              <a:ext uri="{FF2B5EF4-FFF2-40B4-BE49-F238E27FC236}">
                <a16:creationId xmlns:a16="http://schemas.microsoft.com/office/drawing/2014/main" id="{7DE442E1-06CA-4446-A52C-F4239CBCA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>
            <a:extLst>
              <a:ext uri="{FF2B5EF4-FFF2-40B4-BE49-F238E27FC236}">
                <a16:creationId xmlns:a16="http://schemas.microsoft.com/office/drawing/2014/main" id="{FBF44C31-9B3A-4163-99CE-381E6258B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B0DCF3B0-5415-4284-98FD-FD6EED4E4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EFE33A-F3EE-47C3-95B5-442314E3326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F4278B96-25D4-41BD-BECA-5D4AC8695B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63D436CC-45AE-4B88-B801-3F3CE4170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E04D9797-502B-4E37-B2E8-69E3DFFC52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88F209-6BB6-4697-A623-7A93D8AC3B39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E451F6DC-660C-41E3-8E2B-0A06EF019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870A76CF-2AE8-4A1D-B159-7CD7FBA75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A66CC8B9-64C9-465B-BFD2-93E9408675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61F113-35A5-4ADA-92F4-BE45E282B8D2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D08DE3E2-9429-4BC7-BAB1-62392A9C8C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CDA8EB05-5274-4F49-BC8B-95691FF58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>
            <a:extLst>
              <a:ext uri="{FF2B5EF4-FFF2-40B4-BE49-F238E27FC236}">
                <a16:creationId xmlns:a16="http://schemas.microsoft.com/office/drawing/2014/main" id="{F5E5C425-E525-401F-8E7A-6E4F7461B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B2D7EC-2B6D-4AD9-952A-DBDDB08C154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1555" name="Rectangle 2">
            <a:extLst>
              <a:ext uri="{FF2B5EF4-FFF2-40B4-BE49-F238E27FC236}">
                <a16:creationId xmlns:a16="http://schemas.microsoft.com/office/drawing/2014/main" id="{CF11EAC6-E173-4093-ACBB-6DF423848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>
            <a:extLst>
              <a:ext uri="{FF2B5EF4-FFF2-40B4-BE49-F238E27FC236}">
                <a16:creationId xmlns:a16="http://schemas.microsoft.com/office/drawing/2014/main" id="{59531879-9686-4563-9016-F6E417F92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F47C3-24C1-4E3A-BA62-6058077AB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858ED-F78F-457B-93DD-3208F3DEE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A003C-F0B4-4486-AE9F-7305D3FE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42CCF-80A7-47E9-86F3-07DA6391B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BE9FF-5C7D-4451-AF49-00AE4C39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0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BFC08-8273-422C-9A8D-365F6F4E6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7E82A-9FB1-471E-AB5A-3E4DC6AEC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0C29D-5BFF-4B6D-BC7F-C2744F72B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A7969-FB9C-4693-B6B7-123AEB9C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110B7-F2B1-4BBE-AD0E-564FD577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9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EEE6D-7881-413E-A03B-91FA9682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BA203-E00D-4DBD-AF92-D1AD2BF59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5A680-F952-4024-9355-C6C782D8E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C78DE-B715-4464-997A-5F06F693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CA3BD-D7EF-4C67-8FD3-67470ED69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49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48E3A8-B041-41D4-93A0-82ADA54E0D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024026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ECA70A-B84A-42AD-85A5-1B48BE3305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555866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852B3F-76BE-43D8-880C-A1E9CDB93F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89662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16D20C-911C-4014-9787-9ACCAE12D8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136508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BE4990F-FF4A-4998-A05D-FB80385D7F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37441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A2B9E0-71E1-401F-BCF6-68A83FBDE0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462103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F75E61B-D237-4DAD-9BCD-91013C3EFD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396496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30FD83-3060-468B-8FA0-16122F68D7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31992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F88E-FF20-4677-95DF-72A3B397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1F2C2-291E-4792-BD96-B7D2A476C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6072E-C1AF-446E-8DC1-0D713341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3D6F-1E37-40A0-B052-2DFEEE3B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FADC1-75C7-4F8D-ABDB-3DF499CB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F6E8AD-30E2-4AAF-B8B2-3A7C43465FB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586108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486C6B-F543-4E60-9A06-F04F83A5A6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42157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F500CF-27E5-48DA-8810-2DCA6E5423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622293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3DC716-9EDF-4F70-AFD3-4F6F5FA4EA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80223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BD950B-0866-4812-A735-DD37A55698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3077742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94400" y="1600200"/>
            <a:ext cx="508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94400" y="4000500"/>
            <a:ext cx="508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A2CF19-E11F-44A8-9571-FE73AD0824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064966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508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11200" y="4000500"/>
            <a:ext cx="508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46C89D-C902-4DBB-A95E-5E56C02403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09622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1200" y="1600200"/>
            <a:ext cx="10363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818226-0DC6-42F3-A0CE-9C74B745C0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20111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6F812-49BF-4D77-968F-03CDD613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3ACFA-9A75-4B1E-9D78-B400EC48A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63D81-7D45-4FBF-8C50-07B26C9B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FDF10-0CEE-4258-8666-55DC879C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AAA88-9257-4464-A92B-A50AFB14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8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D6676-8169-476F-A04F-4707D1DF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C810-BC74-41C4-ACCA-0615141A8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E6C11-EFD4-478A-A1FC-B53ACAAA1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0A4FB-F55F-4AC4-9B35-75922EA9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2DE2D-E24F-4F05-8BDC-D5DC9738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65AA0-2B7F-4622-912D-4EB21182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7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99AA-8988-4B9B-BE85-F02638B8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F6ABC-9652-4D2D-BF18-1C2BC4345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AACFA-54C3-4D11-819C-134AAA702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15318-8DE3-4DE0-9F76-5306199A5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C336D-2F80-40AC-A86D-871470B96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3906E-E93C-418C-9E69-8C5AEC8B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929C13-5284-469C-9890-DDF1D966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883B3-09E2-4174-B8BA-E67BD502A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2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442D0-EBE1-4F55-84A8-8593F961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C0916-D5C0-4F55-9231-2CD95D81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ECED2-7C4F-46B9-9451-C3FB2D6A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7120D-88E3-48AB-99F8-26B9D63AB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5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822FC-E9C3-4BB8-9408-D5C06E754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3CC9E-D88B-42C1-9632-EFAA99A9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8978A-F7B7-415A-AEA6-C4ED9DA9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078-F29C-4B23-A7D5-65A598AA4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35CB1-B102-4AFB-8C8A-0A9D0452C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C053C-5284-416E-9A51-DE59EC900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44D83-91F9-4526-B73D-7F1316BEC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C53AA-2A57-4D76-8FED-4BBEB410A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B8D35-5CE8-4EC2-BB75-C48CA424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4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4F938-13A5-46D0-926C-663431345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99370-8FDA-497B-80FF-9D3E58DE5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F12CB-04AC-4329-8447-E503B5111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1E671-4E33-4761-9131-9E947063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49B00-D937-4C9A-A62D-BE62E749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B7586-5731-4DAF-97C4-74ECAE55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6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70EAEB-9DA9-436C-B8E9-3AACB83C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D5752-56B7-4A12-A016-72645A8E1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47C35-9EB6-42F1-A691-82279D0FC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38BF-43E9-4E5C-9CB2-FA6E114305F6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A1792-53DF-4281-B2B8-E74544A34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56954-F9AC-4233-A3EA-E42A65450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F89A-2CC6-4855-98E9-52E125E4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8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FF1AB9-A8CB-46D2-B0DB-41FAA7E97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CBC254B-9D97-494E-A855-F3DA13F9A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CA7200D9-2215-4D6A-B70A-CC39AD044E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7600" y="6477000"/>
            <a:ext cx="5149851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Network Security</a:t>
            </a:r>
          </a:p>
        </p:txBody>
      </p:sp>
      <p:sp>
        <p:nvSpPr>
          <p:cNvPr id="1029" name="Rectangle 6">
            <a:extLst>
              <a:ext uri="{FF2B5EF4-FFF2-40B4-BE49-F238E27FC236}">
                <a16:creationId xmlns:a16="http://schemas.microsoft.com/office/drawing/2014/main" id="{584609A2-DA1D-4C68-A68C-D82057B95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7101" y="6477000"/>
            <a:ext cx="901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fld id="{36CB1EF3-8E1B-46AE-BEEE-1ACF6DDDFBFB}" type="slidenum"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7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7.wmf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7.wmf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image" Target="../media/image10.wmf"/><Relationship Id="rId4" Type="http://schemas.openxmlformats.org/officeDocument/2006/relationships/image" Target="../media/image5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png"/><Relationship Id="rId5" Type="http://schemas.openxmlformats.org/officeDocument/2006/relationships/image" Target="../media/image8.w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88411-D100-4FFD-9C0E-282BD9353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Public Key Cryptography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410E91-5B21-49CE-9090-F61C7E664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2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>
            <a:extLst>
              <a:ext uri="{FF2B5EF4-FFF2-40B4-BE49-F238E27FC236}">
                <a16:creationId xmlns:a16="http://schemas.microsoft.com/office/drawing/2014/main" id="{359CFE52-66CF-4CEF-9392-C3238349EC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DCB03DF-52CD-4D00-A707-393414B10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6113" y="141288"/>
            <a:ext cx="7772400" cy="1143000"/>
          </a:xfrm>
        </p:spPr>
        <p:txBody>
          <a:bodyPr/>
          <a:lstStyle/>
          <a:p>
            <a:r>
              <a:rPr lang="en-US" altLang="en-US"/>
              <a:t>Why does RSA work?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74705B0-EBC9-4BFF-9D8A-A7E051458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must show that c</a:t>
            </a:r>
            <a:r>
              <a:rPr lang="en-US" altLang="en-US" sz="2400" baseline="30000"/>
              <a:t>d</a:t>
            </a:r>
            <a:r>
              <a:rPr lang="en-US" altLang="en-US" sz="2400"/>
              <a:t> mod n = m </a:t>
            </a:r>
            <a:br>
              <a:rPr lang="en-US" altLang="en-US" sz="2400"/>
            </a:br>
            <a:r>
              <a:rPr lang="en-US" altLang="en-US" sz="2400"/>
              <a:t>where c = m</a:t>
            </a:r>
            <a:r>
              <a:rPr lang="en-US" altLang="en-US" sz="2400" baseline="30000"/>
              <a:t>e</a:t>
            </a:r>
            <a:r>
              <a:rPr lang="en-US" altLang="en-US" sz="2400"/>
              <a:t> mod n</a:t>
            </a:r>
          </a:p>
          <a:p>
            <a:r>
              <a:rPr lang="en-US" altLang="en-US" sz="2400"/>
              <a:t>fact: for any x and y: x</a:t>
            </a:r>
            <a:r>
              <a:rPr lang="en-US" altLang="en-US" sz="2400" baseline="30000"/>
              <a:t>y</a:t>
            </a:r>
            <a:r>
              <a:rPr lang="en-US" altLang="en-US" sz="2400"/>
              <a:t> mod n = x</a:t>
            </a:r>
            <a:r>
              <a:rPr lang="en-US" altLang="en-US" sz="2400" baseline="30000"/>
              <a:t>(y mod z)</a:t>
            </a:r>
            <a:r>
              <a:rPr lang="en-US" altLang="en-US" sz="2400"/>
              <a:t> mod n</a:t>
            </a:r>
          </a:p>
          <a:p>
            <a:pPr lvl="1"/>
            <a:r>
              <a:rPr lang="en-US" altLang="en-US" sz="2000"/>
              <a:t>where n= pq and z = (p-1)(q-1)</a:t>
            </a:r>
          </a:p>
          <a:p>
            <a:r>
              <a:rPr lang="en-US" altLang="en-US" sz="2400"/>
              <a:t>thus, </a:t>
            </a:r>
            <a:br>
              <a:rPr lang="en-US" altLang="en-US" sz="2400"/>
            </a:br>
            <a:r>
              <a:rPr lang="en-US" altLang="en-US" sz="2400"/>
              <a:t> c</a:t>
            </a:r>
            <a:r>
              <a:rPr lang="en-US" altLang="en-US" sz="2400" baseline="30000"/>
              <a:t>d</a:t>
            </a:r>
            <a:r>
              <a:rPr lang="en-US" altLang="en-US" sz="2400"/>
              <a:t> mod n = (m</a:t>
            </a:r>
            <a:r>
              <a:rPr lang="en-US" altLang="en-US" sz="2400" baseline="30000"/>
              <a:t>e</a:t>
            </a:r>
            <a:r>
              <a:rPr lang="en-US" altLang="en-US" sz="2400"/>
              <a:t> mod n)</a:t>
            </a:r>
            <a:r>
              <a:rPr lang="en-US" altLang="en-US" sz="2400" baseline="30000"/>
              <a:t>d</a:t>
            </a:r>
            <a:r>
              <a:rPr lang="en-US" altLang="en-US" sz="2400"/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              = m</a:t>
            </a:r>
            <a:r>
              <a:rPr lang="en-US" altLang="en-US" sz="2400" baseline="30000"/>
              <a:t>ed</a:t>
            </a:r>
            <a:r>
              <a:rPr lang="en-US" altLang="en-US" sz="2400"/>
              <a:t> mod 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              = m</a:t>
            </a:r>
            <a:r>
              <a:rPr lang="en-US" altLang="en-US" sz="2400" baseline="30000"/>
              <a:t>(ed mod z)</a:t>
            </a:r>
            <a:r>
              <a:rPr lang="en-US" altLang="en-US" sz="2400"/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              = m</a:t>
            </a:r>
            <a:r>
              <a:rPr lang="en-US" altLang="en-US" sz="2400" baseline="30000"/>
              <a:t>1</a:t>
            </a:r>
            <a:r>
              <a:rPr lang="en-US" altLang="en-US" sz="2400"/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              = m</a:t>
            </a:r>
          </a:p>
        </p:txBody>
      </p:sp>
      <p:grpSp>
        <p:nvGrpSpPr>
          <p:cNvPr id="49160" name="Group 8">
            <a:extLst>
              <a:ext uri="{FF2B5EF4-FFF2-40B4-BE49-F238E27FC236}">
                <a16:creationId xmlns:a16="http://schemas.microsoft.com/office/drawing/2014/main" id="{53F8F57F-81D2-4522-8052-17C1E1A23CAD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2289176"/>
            <a:ext cx="3905250" cy="2066925"/>
            <a:chOff x="2460" y="1442"/>
            <a:chExt cx="2460" cy="1302"/>
          </a:xfrm>
        </p:grpSpPr>
        <p:sp>
          <p:nvSpPr>
            <p:cNvPr id="25607" name="Oval 6">
              <a:extLst>
                <a:ext uri="{FF2B5EF4-FFF2-40B4-BE49-F238E27FC236}">
                  <a16:creationId xmlns:a16="http://schemas.microsoft.com/office/drawing/2014/main" id="{E17D667F-9867-4178-8A32-AC0A46BFC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1442"/>
              <a:ext cx="2413" cy="4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6632" name="Freeform 7">
              <a:extLst>
                <a:ext uri="{FF2B5EF4-FFF2-40B4-BE49-F238E27FC236}">
                  <a16:creationId xmlns:a16="http://schemas.microsoft.com/office/drawing/2014/main" id="{569210AD-11E0-46DD-9356-DFB478CBD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0" y="1897"/>
              <a:ext cx="1260" cy="847"/>
            </a:xfrm>
            <a:custGeom>
              <a:avLst/>
              <a:gdLst>
                <a:gd name="T0" fmla="*/ 1260 w 1260"/>
                <a:gd name="T1" fmla="*/ 0 h 847"/>
                <a:gd name="T2" fmla="*/ 1260 w 1260"/>
                <a:gd name="T3" fmla="*/ 847 h 847"/>
                <a:gd name="T4" fmla="*/ 0 w 1260"/>
                <a:gd name="T5" fmla="*/ 847 h 8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0" h="847">
                  <a:moveTo>
                    <a:pt x="1260" y="0"/>
                  </a:moveTo>
                  <a:lnTo>
                    <a:pt x="1260" y="847"/>
                  </a:lnTo>
                  <a:lnTo>
                    <a:pt x="0" y="847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</p:grpSp>
      <p:pic>
        <p:nvPicPr>
          <p:cNvPr id="26630" name="Picture 21" descr="underline_base">
            <a:extLst>
              <a:ext uri="{FF2B5EF4-FFF2-40B4-BE49-F238E27FC236}">
                <a16:creationId xmlns:a16="http://schemas.microsoft.com/office/drawing/2014/main" id="{E6C8A496-B4AA-4AE7-8297-13A35955926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963614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>
            <a:extLst>
              <a:ext uri="{FF2B5EF4-FFF2-40B4-BE49-F238E27FC236}">
                <a16:creationId xmlns:a16="http://schemas.microsoft.com/office/drawing/2014/main" id="{74C9E913-A495-4ADB-92FF-235B892AEC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82D6AAF-46EC-43B7-9762-1ED8536AA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RSA: another important property</a:t>
            </a:r>
          </a:p>
        </p:txBody>
      </p:sp>
      <p:sp>
        <p:nvSpPr>
          <p:cNvPr id="27652" name="Text Box 3">
            <a:extLst>
              <a:ext uri="{FF2B5EF4-FFF2-40B4-BE49-F238E27FC236}">
                <a16:creationId xmlns:a16="http://schemas.microsoft.com/office/drawing/2014/main" id="{573094C2-5FE3-4ED6-91EE-EA31056B0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76" y="1422401"/>
            <a:ext cx="704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The following property will be 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very</a:t>
            </a:r>
            <a:r>
              <a:rPr lang="en-US" altLang="en-US" sz="280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useful later: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27653" name="Group 4">
            <a:extLst>
              <a:ext uri="{FF2B5EF4-FFF2-40B4-BE49-F238E27FC236}">
                <a16:creationId xmlns:a16="http://schemas.microsoft.com/office/drawing/2014/main" id="{7864EE41-A718-4DA1-8BC8-6BD32EEC5F86}"/>
              </a:ext>
            </a:extLst>
          </p:cNvPr>
          <p:cNvGrpSpPr>
            <a:grpSpLocks/>
          </p:cNvGrpSpPr>
          <p:nvPr/>
        </p:nvGrpSpPr>
        <p:grpSpPr bwMode="auto">
          <a:xfrm>
            <a:off x="3160714" y="2257425"/>
            <a:ext cx="5259387" cy="946150"/>
            <a:chOff x="501" y="1586"/>
            <a:chExt cx="3313" cy="596"/>
          </a:xfrm>
        </p:grpSpPr>
        <p:grpSp>
          <p:nvGrpSpPr>
            <p:cNvPr id="27660" name="Group 5">
              <a:extLst>
                <a:ext uri="{FF2B5EF4-FFF2-40B4-BE49-F238E27FC236}">
                  <a16:creationId xmlns:a16="http://schemas.microsoft.com/office/drawing/2014/main" id="{560C0172-37DB-4BB6-88B4-F37BB71CCD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27667" name="Group 6">
                <a:extLst>
                  <a:ext uri="{FF2B5EF4-FFF2-40B4-BE49-F238E27FC236}">
                    <a16:creationId xmlns:a16="http://schemas.microsoft.com/office/drawing/2014/main" id="{AC079639-8B1A-426A-8C04-22030B05E9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27670" name="Text Box 7">
                  <a:extLst>
                    <a:ext uri="{FF2B5EF4-FFF2-40B4-BE49-F238E27FC236}">
                      <a16:creationId xmlns:a16="http://schemas.microsoft.com/office/drawing/2014/main" id="{1B50A493-14EF-4EC5-A42E-F6A21DDC0B0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8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 </a:t>
                  </a:r>
                  <a:r>
                    <a:rPr lang="en-US" altLang="en-US" sz="32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(</a:t>
                  </a:r>
                  <a:r>
                    <a:rPr lang="en-US" altLang="en-US" sz="28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 (m)</a:t>
                  </a:r>
                  <a:r>
                    <a:rPr lang="en-US" altLang="en-US" sz="32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r>
                    <a:rPr lang="en-US" altLang="en-US" sz="28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=  m </a:t>
                  </a:r>
                </a:p>
              </p:txBody>
            </p:sp>
            <p:sp>
              <p:nvSpPr>
                <p:cNvPr id="27671" name="Text Box 8">
                  <a:extLst>
                    <a:ext uri="{FF2B5EF4-FFF2-40B4-BE49-F238E27FC236}">
                      <a16:creationId xmlns:a16="http://schemas.microsoft.com/office/drawing/2014/main" id="{6E8C0C16-609D-4497-AF59-AFEBEAB63C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endPara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672" name="Text Box 9">
                  <a:extLst>
                    <a:ext uri="{FF2B5EF4-FFF2-40B4-BE49-F238E27FC236}">
                      <a16:creationId xmlns:a16="http://schemas.microsoft.com/office/drawing/2014/main" id="{C0A01C64-8618-4F3E-8D35-838F920C718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endPara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7668" name="Text Box 10">
                <a:extLst>
                  <a:ext uri="{FF2B5EF4-FFF2-40B4-BE49-F238E27FC236}">
                    <a16:creationId xmlns:a16="http://schemas.microsoft.com/office/drawing/2014/main" id="{8B9F9B90-F8C0-45A5-9306-4F08F02CFE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27669" name="Text Box 11">
                <a:extLst>
                  <a:ext uri="{FF2B5EF4-FFF2-40B4-BE49-F238E27FC236}">
                    <a16:creationId xmlns:a16="http://schemas.microsoft.com/office/drawing/2014/main" id="{5AF45E7B-6514-4946-90E0-4A4D6EE5EB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27661" name="Text Box 12">
              <a:extLst>
                <a:ext uri="{FF2B5EF4-FFF2-40B4-BE49-F238E27FC236}">
                  <a16:creationId xmlns:a16="http://schemas.microsoft.com/office/drawing/2014/main" id="{F8E2E0A2-C061-4640-A3DF-62D1055E0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</a:t>
              </a: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  <p:sp>
          <p:nvSpPr>
            <p:cNvPr id="27662" name="Text Box 13">
              <a:extLst>
                <a:ext uri="{FF2B5EF4-FFF2-40B4-BE49-F238E27FC236}">
                  <a16:creationId xmlns:a16="http://schemas.microsoft.com/office/drawing/2014/main" id="{D7628F6B-BDC8-4F7C-B6C8-0EBE21BC7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altLang="en-US" sz="28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63" name="Text Box 14">
              <a:extLst>
                <a:ext uri="{FF2B5EF4-FFF2-40B4-BE49-F238E27FC236}">
                  <a16:creationId xmlns:a16="http://schemas.microsoft.com/office/drawing/2014/main" id="{D14C59D1-BAB9-43B6-A643-042AB0523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altLang="en-US" sz="28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64" name="Text Box 15">
              <a:extLst>
                <a:ext uri="{FF2B5EF4-FFF2-40B4-BE49-F238E27FC236}">
                  <a16:creationId xmlns:a16="http://schemas.microsoft.com/office/drawing/2014/main" id="{124C4671-2B4E-4D46-871E-2EB44EF45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27665" name="Text Box 16">
              <a:extLst>
                <a:ext uri="{FF2B5EF4-FFF2-40B4-BE49-F238E27FC236}">
                  <a16:creationId xmlns:a16="http://schemas.microsoft.com/office/drawing/2014/main" id="{7145DBA9-2622-4B30-8C85-7B06E2EED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27666" name="Text Box 17">
              <a:extLst>
                <a:ext uri="{FF2B5EF4-FFF2-40B4-BE49-F238E27FC236}">
                  <a16:creationId xmlns:a16="http://schemas.microsoft.com/office/drawing/2014/main" id="{6F5FB275-6B5D-4619-BE75-52DF017E3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</a:p>
          </p:txBody>
        </p:sp>
      </p:grpSp>
      <p:sp>
        <p:nvSpPr>
          <p:cNvPr id="27654" name="Text Box 18">
            <a:extLst>
              <a:ext uri="{FF2B5EF4-FFF2-40B4-BE49-F238E27FC236}">
                <a16:creationId xmlns:a16="http://schemas.microsoft.com/office/drawing/2014/main" id="{DFCF6771-5EC6-4926-975E-E06AE50BF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639" y="3487739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use public key first, followed by private key 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7655" name="Text Box 19">
            <a:extLst>
              <a:ext uri="{FF2B5EF4-FFF2-40B4-BE49-F238E27FC236}">
                <a16:creationId xmlns:a16="http://schemas.microsoft.com/office/drawing/2014/main" id="{6538A7EC-5C8D-49CC-9BF4-4E77815BC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14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use private key first, followed by public key 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7656" name="AutoShape 20">
            <a:extLst>
              <a:ext uri="{FF2B5EF4-FFF2-40B4-BE49-F238E27FC236}">
                <a16:creationId xmlns:a16="http://schemas.microsoft.com/office/drawing/2014/main" id="{CD96B941-342F-4423-BE12-A0D6D94FD267}"/>
              </a:ext>
            </a:extLst>
          </p:cNvPr>
          <p:cNvSpPr>
            <a:spLocks/>
          </p:cNvSpPr>
          <p:nvPr/>
        </p:nvSpPr>
        <p:spPr bwMode="auto">
          <a:xfrm rot="5400000">
            <a:off x="4005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C00000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7657" name="AutoShape 21">
            <a:extLst>
              <a:ext uri="{FF2B5EF4-FFF2-40B4-BE49-F238E27FC236}">
                <a16:creationId xmlns:a16="http://schemas.microsoft.com/office/drawing/2014/main" id="{D5B1CC85-9411-4B9C-B3AC-39FDB6042137}"/>
              </a:ext>
            </a:extLst>
          </p:cNvPr>
          <p:cNvSpPr>
            <a:spLocks/>
          </p:cNvSpPr>
          <p:nvPr/>
        </p:nvSpPr>
        <p:spPr bwMode="auto">
          <a:xfrm rot="5400000">
            <a:off x="7277101" y="2501901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C00000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7658" name="Text Box 22">
            <a:extLst>
              <a:ext uri="{FF2B5EF4-FFF2-40B4-BE49-F238E27FC236}">
                <a16:creationId xmlns:a16="http://schemas.microsoft.com/office/drawing/2014/main" id="{B8793B82-C533-4F98-BE68-BE69050BF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2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C00000"/>
                </a:solidFill>
                <a:latin typeface="Gill Sans MT" panose="020B0502020104020203" pitchFamily="34" charset="0"/>
              </a:rPr>
              <a:t>result is the same!</a:t>
            </a:r>
            <a:r>
              <a:rPr lang="en-US" altLang="en-US" sz="3200">
                <a:solidFill>
                  <a:srgbClr val="C00000"/>
                </a:solidFill>
                <a:latin typeface="Gill Sans MT" panose="020B0502020104020203" pitchFamily="34" charset="0"/>
              </a:rPr>
              <a:t> </a:t>
            </a:r>
          </a:p>
        </p:txBody>
      </p:sp>
      <p:pic>
        <p:nvPicPr>
          <p:cNvPr id="27659" name="Picture 16" descr="underline_base">
            <a:extLst>
              <a:ext uri="{FF2B5EF4-FFF2-40B4-BE49-F238E27FC236}">
                <a16:creationId xmlns:a16="http://schemas.microsoft.com/office/drawing/2014/main" id="{2DE89659-93BE-4E07-9A2B-BFEA944819F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>
            <a:extLst>
              <a:ext uri="{FF2B5EF4-FFF2-40B4-BE49-F238E27FC236}">
                <a16:creationId xmlns:a16="http://schemas.microsoft.com/office/drawing/2014/main" id="{3F5B679E-4469-48DF-AAD6-C3560491D1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E447616-D75B-4417-B8E0-ACB9412DF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6288" y="1425575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follows directly from modular arithmetic: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(m</a:t>
            </a:r>
            <a:r>
              <a:rPr lang="en-US" altLang="en-US" baseline="30000"/>
              <a:t>e</a:t>
            </a:r>
            <a:r>
              <a:rPr lang="en-US" altLang="en-US"/>
              <a:t> mod n)</a:t>
            </a:r>
            <a:r>
              <a:rPr lang="en-US" altLang="en-US" baseline="30000"/>
              <a:t>d</a:t>
            </a:r>
            <a:r>
              <a:rPr lang="en-US" altLang="en-US"/>
              <a:t> mod n = m</a:t>
            </a:r>
            <a:r>
              <a:rPr lang="en-US" altLang="en-US" baseline="30000"/>
              <a:t>ed</a:t>
            </a:r>
            <a:r>
              <a:rPr lang="en-US" altLang="en-US"/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                         = m</a:t>
            </a:r>
            <a:r>
              <a:rPr lang="en-US" altLang="en-US" baseline="30000"/>
              <a:t>de</a:t>
            </a:r>
            <a:r>
              <a:rPr lang="en-US" altLang="en-US"/>
              <a:t> mod 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                         = (m</a:t>
            </a:r>
            <a:r>
              <a:rPr lang="en-US" altLang="en-US" baseline="30000"/>
              <a:t>d</a:t>
            </a:r>
            <a:r>
              <a:rPr lang="en-US" altLang="en-US"/>
              <a:t> mod n)</a:t>
            </a:r>
            <a:r>
              <a:rPr lang="en-US" altLang="en-US" baseline="30000"/>
              <a:t>e</a:t>
            </a:r>
            <a:r>
              <a:rPr lang="en-US" altLang="en-US"/>
              <a:t> mod n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grpSp>
        <p:nvGrpSpPr>
          <p:cNvPr id="28676" name="Group 1">
            <a:extLst>
              <a:ext uri="{FF2B5EF4-FFF2-40B4-BE49-F238E27FC236}">
                <a16:creationId xmlns:a16="http://schemas.microsoft.com/office/drawing/2014/main" id="{9B022919-C51A-4969-9EB7-9AD30867DD2C}"/>
              </a:ext>
            </a:extLst>
          </p:cNvPr>
          <p:cNvGrpSpPr>
            <a:grpSpLocks/>
          </p:cNvGrpSpPr>
          <p:nvPr/>
        </p:nvGrpSpPr>
        <p:grpSpPr bwMode="auto">
          <a:xfrm>
            <a:off x="1947863" y="457200"/>
            <a:ext cx="6591300" cy="946150"/>
            <a:chOff x="478971" y="838200"/>
            <a:chExt cx="6590389" cy="946150"/>
          </a:xfrm>
        </p:grpSpPr>
        <p:grpSp>
          <p:nvGrpSpPr>
            <p:cNvPr id="28678" name="Group 5">
              <a:extLst>
                <a:ext uri="{FF2B5EF4-FFF2-40B4-BE49-F238E27FC236}">
                  <a16:creationId xmlns:a16="http://schemas.microsoft.com/office/drawing/2014/main" id="{C6E7CFC7-2165-4236-BCED-7A9FFCE5DD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28681" name="Group 6">
                <a:extLst>
                  <a:ext uri="{FF2B5EF4-FFF2-40B4-BE49-F238E27FC236}">
                    <a16:creationId xmlns:a16="http://schemas.microsoft.com/office/drawing/2014/main" id="{AE0F965A-269C-4F2E-851D-68BDF400C9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28688" name="Group 7">
                  <a:extLst>
                    <a:ext uri="{FF2B5EF4-FFF2-40B4-BE49-F238E27FC236}">
                      <a16:creationId xmlns:a16="http://schemas.microsoft.com/office/drawing/2014/main" id="{06B5BE0B-260D-4126-ADE0-4AE52E79DD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28691" name="Text Box 8">
                    <a:extLst>
                      <a:ext uri="{FF2B5EF4-FFF2-40B4-BE49-F238E27FC236}">
                        <a16:creationId xmlns:a16="http://schemas.microsoft.com/office/drawing/2014/main" id="{9D8DA90E-C811-4C96-B935-4DEE44B3042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28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K  </a:t>
                    </a:r>
                    <a:r>
                      <a:rPr lang="en-US" altLang="en-US" sz="32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</a:t>
                    </a:r>
                    <a:r>
                      <a:rPr lang="en-US" altLang="en-US" sz="28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K  (m)</a:t>
                    </a:r>
                    <a:r>
                      <a:rPr lang="en-US" altLang="en-US" sz="32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  <a:r>
                      <a:rPr lang="en-US" altLang="en-US" sz="28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=  m </a:t>
                    </a:r>
                  </a:p>
                </p:txBody>
              </p:sp>
              <p:sp>
                <p:nvSpPr>
                  <p:cNvPr id="28692" name="Text Box 9">
                    <a:extLst>
                      <a:ext uri="{FF2B5EF4-FFF2-40B4-BE49-F238E27FC236}">
                        <a16:creationId xmlns:a16="http://schemas.microsoft.com/office/drawing/2014/main" id="{C4B31940-B768-4936-B847-2C83629F359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24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</a:t>
                    </a:r>
                    <a:endParaRPr lang="en-US" altLang="en-US" sz="28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693" name="Text Box 10">
                    <a:extLst>
                      <a:ext uri="{FF2B5EF4-FFF2-40B4-BE49-F238E27FC236}">
                        <a16:creationId xmlns:a16="http://schemas.microsoft.com/office/drawing/2014/main" id="{78DE8DD1-5F6D-4CFF-8E09-0BC9CB68F6C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240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</a:t>
                    </a:r>
                    <a:endParaRPr lang="en-US" altLang="en-US" sz="28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8689" name="Text Box 11">
                  <a:extLst>
                    <a:ext uri="{FF2B5EF4-FFF2-40B4-BE49-F238E27FC236}">
                      <a16:creationId xmlns:a16="http://schemas.microsoft.com/office/drawing/2014/main" id="{68770605-F408-447B-A3C3-63BF8FA7E3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-</a:t>
                  </a:r>
                </a:p>
              </p:txBody>
            </p:sp>
            <p:sp>
              <p:nvSpPr>
                <p:cNvPr id="28690" name="Text Box 12">
                  <a:extLst>
                    <a:ext uri="{FF2B5EF4-FFF2-40B4-BE49-F238E27FC236}">
                      <a16:creationId xmlns:a16="http://schemas.microsoft.com/office/drawing/2014/main" id="{BCB41DD1-5B5D-46CC-8E0D-954D1EE218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2400">
                      <a:solidFill>
                        <a:srgbClr val="C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+</a:t>
                  </a:r>
                </a:p>
              </p:txBody>
            </p:sp>
          </p:grpSp>
          <p:sp>
            <p:nvSpPr>
              <p:cNvPr id="28682" name="Text Box 13">
                <a:extLst>
                  <a:ext uri="{FF2B5EF4-FFF2-40B4-BE49-F238E27FC236}">
                    <a16:creationId xmlns:a16="http://schemas.microsoft.com/office/drawing/2014/main" id="{2EDAAAE7-B1E2-4666-95B2-038DB79DBE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</a:t>
                </a:r>
                <a:r>
                  <a:rPr lang="en-US" altLang="en-US" sz="32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(m)</a:t>
                </a:r>
                <a:r>
                  <a:rPr lang="en-US" altLang="en-US" sz="32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  <p:sp>
            <p:nvSpPr>
              <p:cNvPr id="28683" name="Text Box 14">
                <a:extLst>
                  <a:ext uri="{FF2B5EF4-FFF2-40B4-BE49-F238E27FC236}">
                    <a16:creationId xmlns:a16="http://schemas.microsoft.com/office/drawing/2014/main" id="{B3EFAB75-86CA-4D41-8D30-12E55C1AF2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684" name="Text Box 15">
                <a:extLst>
                  <a:ext uri="{FF2B5EF4-FFF2-40B4-BE49-F238E27FC236}">
                    <a16:creationId xmlns:a16="http://schemas.microsoft.com/office/drawing/2014/main" id="{227BA391-7B42-477A-B94B-45C2245B38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685" name="Text Box 16">
                <a:extLst>
                  <a:ext uri="{FF2B5EF4-FFF2-40B4-BE49-F238E27FC236}">
                    <a16:creationId xmlns:a16="http://schemas.microsoft.com/office/drawing/2014/main" id="{9819CFF8-178C-4E20-9EF3-A340E3D5B0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  <p:sp>
            <p:nvSpPr>
              <p:cNvPr id="28686" name="Text Box 17">
                <a:extLst>
                  <a:ext uri="{FF2B5EF4-FFF2-40B4-BE49-F238E27FC236}">
                    <a16:creationId xmlns:a16="http://schemas.microsoft.com/office/drawing/2014/main" id="{DAC93A21-C5A5-494D-937E-C4B8DFFEA9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28687" name="Text Box 18">
                <a:extLst>
                  <a:ext uri="{FF2B5EF4-FFF2-40B4-BE49-F238E27FC236}">
                    <a16:creationId xmlns:a16="http://schemas.microsoft.com/office/drawing/2014/main" id="{794D2AE7-86AC-46A1-A709-4D6AE8E456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</a:p>
            </p:txBody>
          </p:sp>
        </p:grpSp>
        <p:sp>
          <p:nvSpPr>
            <p:cNvPr id="28679" name="Text Box 33">
              <a:extLst>
                <a:ext uri="{FF2B5EF4-FFF2-40B4-BE49-F238E27FC236}">
                  <a16:creationId xmlns:a16="http://schemas.microsoft.com/office/drawing/2014/main" id="{476F1AE4-C91E-4328-B1D6-1EB5687AE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400">
                  <a:solidFill>
                    <a:srgbClr val="000099"/>
                  </a:solidFill>
                  <a:latin typeface="Gill Sans MT" panose="020B0502020104020203" pitchFamily="34" charset="0"/>
                </a:rPr>
                <a:t>Why</a:t>
              </a:r>
            </a:p>
          </p:txBody>
        </p:sp>
        <p:sp>
          <p:nvSpPr>
            <p:cNvPr id="28680" name="Text Box 34">
              <a:extLst>
                <a:ext uri="{FF2B5EF4-FFF2-40B4-BE49-F238E27FC236}">
                  <a16:creationId xmlns:a16="http://schemas.microsoft.com/office/drawing/2014/main" id="{F0FCE28D-187E-4AAA-9EA4-80854B85F6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pic>
        <p:nvPicPr>
          <p:cNvPr id="28677" name="Picture 18" descr="underline_base">
            <a:extLst>
              <a:ext uri="{FF2B5EF4-FFF2-40B4-BE49-F238E27FC236}">
                <a16:creationId xmlns:a16="http://schemas.microsoft.com/office/drawing/2014/main" id="{EF2D0A0E-AD90-40A5-AED8-52D33F3EE71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325564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>
            <a:extLst>
              <a:ext uri="{FF2B5EF4-FFF2-40B4-BE49-F238E27FC236}">
                <a16:creationId xmlns:a16="http://schemas.microsoft.com/office/drawing/2014/main" id="{AAB7E784-C9FC-4B5B-8DEE-89727936B05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7C7F979-7B7E-42B9-8CCA-85817F8B3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is RSA secure?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C4B87DD-9570-43F1-A46E-46FDE7A87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7772400" cy="2438400"/>
          </a:xfrm>
        </p:spPr>
        <p:txBody>
          <a:bodyPr/>
          <a:lstStyle/>
          <a:p>
            <a:r>
              <a:rPr lang="en-US" altLang="en-US"/>
              <a:t>suppose you know Bob</a:t>
            </a:r>
            <a:r>
              <a:rPr lang="ja-JP" altLang="en-US"/>
              <a:t>’</a:t>
            </a:r>
            <a:r>
              <a:rPr lang="en-US" altLang="ja-JP"/>
              <a:t>s public key (n,e). How hard is it to determine d?</a:t>
            </a:r>
          </a:p>
          <a:p>
            <a:r>
              <a:rPr lang="en-US" altLang="en-US"/>
              <a:t>essentially need to find factors of n without knowing the two factors p and q </a:t>
            </a:r>
          </a:p>
          <a:p>
            <a:pPr lvl="1"/>
            <a:r>
              <a:rPr lang="en-US" altLang="en-US" sz="2800"/>
              <a:t>fact: factoring a big number is hard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29701" name="Picture 22" descr="underline_base">
            <a:extLst>
              <a:ext uri="{FF2B5EF4-FFF2-40B4-BE49-F238E27FC236}">
                <a16:creationId xmlns:a16="http://schemas.microsoft.com/office/drawing/2014/main" id="{66075C54-C3B0-4585-9708-7377F53BDE0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1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>
            <a:extLst>
              <a:ext uri="{FF2B5EF4-FFF2-40B4-BE49-F238E27FC236}">
                <a16:creationId xmlns:a16="http://schemas.microsoft.com/office/drawing/2014/main" id="{2B7B2249-4C65-49E1-A4BB-01E376CD09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542D8CF-D497-4B81-AD8C-A9539AC343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RSA in practice: session keys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B54FAA6-A4C4-478E-BDE9-F88B864B8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6288" y="1393825"/>
            <a:ext cx="7772400" cy="4648200"/>
          </a:xfrm>
        </p:spPr>
        <p:txBody>
          <a:bodyPr/>
          <a:lstStyle/>
          <a:p>
            <a:r>
              <a:rPr lang="en-US" altLang="en-US"/>
              <a:t>exponentiation in RSA is computationally intensive</a:t>
            </a:r>
          </a:p>
          <a:p>
            <a:r>
              <a:rPr lang="en-US" altLang="en-US"/>
              <a:t>DES is at least 100 times faster than RSA</a:t>
            </a:r>
          </a:p>
          <a:p>
            <a:r>
              <a:rPr lang="en-US" altLang="en-US"/>
              <a:t>use public key cryto 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session key, K</a:t>
            </a:r>
            <a:r>
              <a:rPr lang="en-US" altLang="en-US" i="1" baseline="-25000">
                <a:solidFill>
                  <a:srgbClr val="C00000"/>
                </a:solidFill>
              </a:rPr>
              <a:t>S</a:t>
            </a:r>
          </a:p>
          <a:p>
            <a:r>
              <a:rPr lang="en-US" altLang="en-US" sz="2400"/>
              <a:t>Bob and Alice use RSA to exchange a symmetric key K</a:t>
            </a:r>
            <a:r>
              <a:rPr lang="en-US" altLang="en-US" sz="2400" baseline="-25000"/>
              <a:t>S</a:t>
            </a:r>
          </a:p>
          <a:p>
            <a:r>
              <a:rPr lang="en-US" altLang="en-US" sz="2400"/>
              <a:t>once both have K</a:t>
            </a:r>
            <a:r>
              <a:rPr lang="en-US" altLang="en-US" sz="2400" baseline="-25000"/>
              <a:t>S</a:t>
            </a:r>
            <a:r>
              <a:rPr lang="en-US" altLang="en-US" sz="2400"/>
              <a:t>, they use symmetric key cryptography</a:t>
            </a:r>
          </a:p>
          <a:p>
            <a:endParaRPr lang="en-US" altLang="en-US"/>
          </a:p>
        </p:txBody>
      </p:sp>
      <p:pic>
        <p:nvPicPr>
          <p:cNvPr id="30725" name="Picture 17" descr="underline_base">
            <a:extLst>
              <a:ext uri="{FF2B5EF4-FFF2-40B4-BE49-F238E27FC236}">
                <a16:creationId xmlns:a16="http://schemas.microsoft.com/office/drawing/2014/main" id="{837F07F5-1352-4664-B26F-4B37D450C1C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10795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>
            <a:extLst>
              <a:ext uri="{FF2B5EF4-FFF2-40B4-BE49-F238E27FC236}">
                <a16:creationId xmlns:a16="http://schemas.microsoft.com/office/drawing/2014/main" id="{1343E52C-424D-480E-A55B-04AE71CC6D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2132379-4AF6-4C63-A6CD-B3850EA74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8 roadmap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E17578D-4FD7-4ACF-BF1B-EA226BCB6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4875" y="166846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8.1</a:t>
            </a:r>
            <a:r>
              <a:rPr lang="en-US" altLang="en-US"/>
              <a:t> What is network security?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8.2</a:t>
            </a:r>
            <a:r>
              <a:rPr lang="en-US" altLang="en-US"/>
              <a:t> Principles of cryptography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8.3 </a:t>
            </a:r>
            <a:r>
              <a:rPr lang="en-US" altLang="en-US"/>
              <a:t>Message integrity</a:t>
            </a:r>
            <a:r>
              <a:rPr lang="en-US" altLang="en-US" i="1">
                <a:solidFill>
                  <a:srgbClr val="C00000"/>
                </a:solidFill>
              </a:rPr>
              <a:t>, authentication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8.4 </a:t>
            </a:r>
            <a:r>
              <a:rPr lang="en-US" altLang="en-US"/>
              <a:t>Securing e-mail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8.5</a:t>
            </a:r>
            <a:r>
              <a:rPr lang="en-US" altLang="en-US"/>
              <a:t> Securing TCP connections: SSL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8.6</a:t>
            </a:r>
            <a:r>
              <a:rPr lang="en-US" altLang="en-US"/>
              <a:t> Network layer security: IPsec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8.7</a:t>
            </a:r>
            <a:r>
              <a:rPr lang="en-US" altLang="en-US"/>
              <a:t> Securing wireless LANs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8.8</a:t>
            </a:r>
            <a:r>
              <a:rPr lang="en-US" altLang="en-US"/>
              <a:t> Operational security: firewalls and IDS</a:t>
            </a:r>
          </a:p>
        </p:txBody>
      </p:sp>
      <p:pic>
        <p:nvPicPr>
          <p:cNvPr id="31749" name="Picture 22" descr="underline_base">
            <a:extLst>
              <a:ext uri="{FF2B5EF4-FFF2-40B4-BE49-F238E27FC236}">
                <a16:creationId xmlns:a16="http://schemas.microsoft.com/office/drawing/2014/main" id="{AC98AAA6-7883-4ABA-A075-03A75738168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>
            <a:extLst>
              <a:ext uri="{FF2B5EF4-FFF2-40B4-BE49-F238E27FC236}">
                <a16:creationId xmlns:a16="http://schemas.microsoft.com/office/drawing/2014/main" id="{AC0FF91B-0A98-4F88-8A40-8FC57FD494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AFB6F1D-12E7-412A-BBAA-590AE41DE2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539" y="312738"/>
            <a:ext cx="4276725" cy="1143000"/>
          </a:xfrm>
        </p:spPr>
        <p:txBody>
          <a:bodyPr/>
          <a:lstStyle/>
          <a:p>
            <a:r>
              <a:rPr lang="en-US" altLang="en-US"/>
              <a:t>Authentication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FDFAA301-124E-4F23-AEC6-C9D4776D1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1" y="1600200"/>
            <a:ext cx="7978775" cy="9667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Goal: </a:t>
            </a:r>
            <a:r>
              <a:rPr lang="en-US" altLang="en-US"/>
              <a:t>Bob wants Alice to </a:t>
            </a:r>
            <a:r>
              <a:rPr lang="ja-JP" altLang="en-US"/>
              <a:t>“</a:t>
            </a:r>
            <a:r>
              <a:rPr lang="en-US" altLang="ja-JP"/>
              <a:t>prove</a:t>
            </a:r>
            <a:r>
              <a:rPr lang="ja-JP" altLang="en-US"/>
              <a:t>”</a:t>
            </a:r>
            <a:r>
              <a:rPr lang="en-US" altLang="ja-JP"/>
              <a:t> her identity to him</a:t>
            </a:r>
            <a:endParaRPr lang="en-US" alt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98678240-61EF-432B-ADB1-60240609E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9" y="2262189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 u="sng">
                <a:solidFill>
                  <a:srgbClr val="C00000"/>
                </a:solidFill>
                <a:latin typeface="Gill Sans MT" pitchFamily="34" charset="0"/>
              </a:rPr>
              <a:t>Protocol ap1.0: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1750" name="Text Box 5">
            <a:extLst>
              <a:ext uri="{FF2B5EF4-FFF2-40B4-BE49-F238E27FC236}">
                <a16:creationId xmlns:a16="http://schemas.microsoft.com/office/drawing/2014/main" id="{23DC1EA3-DF3B-4B19-8DC8-EE707FA68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4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32775" name="Picture 6" descr="Alice">
            <a:extLst>
              <a:ext uri="{FF2B5EF4-FFF2-40B4-BE49-F238E27FC236}">
                <a16:creationId xmlns:a16="http://schemas.microsoft.com/office/drawing/2014/main" id="{016B62F2-1C35-4DB4-B2A1-00D727ED9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7" descr="Eve">
            <a:extLst>
              <a:ext uri="{FF2B5EF4-FFF2-40B4-BE49-F238E27FC236}">
                <a16:creationId xmlns:a16="http://schemas.microsoft.com/office/drawing/2014/main" id="{B9373370-4559-4C7B-9ADD-BC3CA2BD9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4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8" descr="Bob">
            <a:extLst>
              <a:ext uri="{FF2B5EF4-FFF2-40B4-BE49-F238E27FC236}">
                <a16:creationId xmlns:a16="http://schemas.microsoft.com/office/drawing/2014/main" id="{047BD26C-8F4E-4B4B-9291-6408951A0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811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4" name="Line 9">
            <a:extLst>
              <a:ext uri="{FF2B5EF4-FFF2-40B4-BE49-F238E27FC236}">
                <a16:creationId xmlns:a16="http://schemas.microsoft.com/office/drawing/2014/main" id="{0EECC91E-38A0-4774-A191-433BAE787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4664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C1B806B7-64D9-4877-A156-44106108E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529" y="3749676"/>
            <a:ext cx="1826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80" name="Picture 24" descr="underline_base">
            <a:extLst>
              <a:ext uri="{FF2B5EF4-FFF2-40B4-BE49-F238E27FC236}">
                <a16:creationId xmlns:a16="http://schemas.microsoft.com/office/drawing/2014/main" id="{7DDDBD04-13E8-46A2-9750-BBB0ABE0A797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6" y="1109664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>
            <a:extLst>
              <a:ext uri="{FF2B5EF4-FFF2-40B4-BE49-F238E27FC236}">
                <a16:creationId xmlns:a16="http://schemas.microsoft.com/office/drawing/2014/main" id="{D4E2D69D-9C86-455E-883A-040D5778754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2771" name="Text Box 5">
            <a:extLst>
              <a:ext uri="{FF2B5EF4-FFF2-40B4-BE49-F238E27FC236}">
                <a16:creationId xmlns:a16="http://schemas.microsoft.com/office/drawing/2014/main" id="{89D2FD64-B2C0-4AD2-AE8C-EE1DBCDA2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88" y="3840164"/>
            <a:ext cx="358616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a network,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 can not 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Alice, so Trudy simply declares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herself to be Alice</a:t>
            </a:r>
          </a:p>
        </p:txBody>
      </p:sp>
      <p:pic>
        <p:nvPicPr>
          <p:cNvPr id="33796" name="Picture 6" descr="Alice">
            <a:extLst>
              <a:ext uri="{FF2B5EF4-FFF2-40B4-BE49-F238E27FC236}">
                <a16:creationId xmlns:a16="http://schemas.microsoft.com/office/drawing/2014/main" id="{AA44233D-D923-4AAD-83CB-7152AE684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7" descr="Eve">
            <a:extLst>
              <a:ext uri="{FF2B5EF4-FFF2-40B4-BE49-F238E27FC236}">
                <a16:creationId xmlns:a16="http://schemas.microsoft.com/office/drawing/2014/main" id="{A95F1042-8D32-47E7-9162-474C89A98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4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Bob">
            <a:extLst>
              <a:ext uri="{FF2B5EF4-FFF2-40B4-BE49-F238E27FC236}">
                <a16:creationId xmlns:a16="http://schemas.microsoft.com/office/drawing/2014/main" id="{645E3F2B-FC66-461A-AE45-85C909C35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63" y="3813176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Line 9">
            <a:extLst>
              <a:ext uri="{FF2B5EF4-FFF2-40B4-BE49-F238E27FC236}">
                <a16:creationId xmlns:a16="http://schemas.microsoft.com/office/drawing/2014/main" id="{33AA8B0C-CFC6-4E90-BFAD-1581EB5825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8476" y="4473576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2776" name="Text Box 10">
            <a:extLst>
              <a:ext uri="{FF2B5EF4-FFF2-40B4-BE49-F238E27FC236}">
                <a16:creationId xmlns:a16="http://schemas.microsoft.com/office/drawing/2014/main" id="{F70D34BF-06C7-48B5-8ADD-209137E8D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329" y="5002214"/>
            <a:ext cx="1826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Rectangle 2">
            <a:extLst>
              <a:ext uri="{FF2B5EF4-FFF2-40B4-BE49-F238E27FC236}">
                <a16:creationId xmlns:a16="http://schemas.microsoft.com/office/drawing/2014/main" id="{399C24E0-17A1-452F-99B5-3B78D225A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539" y="312738"/>
            <a:ext cx="4276725" cy="1143000"/>
          </a:xfrm>
        </p:spPr>
        <p:txBody>
          <a:bodyPr/>
          <a:lstStyle/>
          <a:p>
            <a:r>
              <a:rPr lang="en-US" altLang="en-US"/>
              <a:t>Authentication</a:t>
            </a:r>
          </a:p>
        </p:txBody>
      </p:sp>
      <p:pic>
        <p:nvPicPr>
          <p:cNvPr id="33802" name="Picture 24" descr="underline_base">
            <a:extLst>
              <a:ext uri="{FF2B5EF4-FFF2-40B4-BE49-F238E27FC236}">
                <a16:creationId xmlns:a16="http://schemas.microsoft.com/office/drawing/2014/main" id="{59EE662A-7D30-42B6-9B3B-34251A9B207C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6" y="1109664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3" name="Rectangle 3">
            <a:extLst>
              <a:ext uri="{FF2B5EF4-FFF2-40B4-BE49-F238E27FC236}">
                <a16:creationId xmlns:a16="http://schemas.microsoft.com/office/drawing/2014/main" id="{3E75BC78-653F-4A17-9930-49ABFF5E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1600200"/>
            <a:ext cx="7978775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</a:pP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Goal:  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Bob wants Alice to </a:t>
            </a:r>
            <a:r>
              <a:rPr lang="ja-JP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 her identity to him</a:t>
            </a:r>
            <a:endParaRPr lang="en-US" altLang="en-US" sz="28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2780" name="Text Box 4">
            <a:extLst>
              <a:ext uri="{FF2B5EF4-FFF2-40B4-BE49-F238E27FC236}">
                <a16:creationId xmlns:a16="http://schemas.microsoft.com/office/drawing/2014/main" id="{1B7AFE22-8429-4289-B524-10E09029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9" y="2262189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 u="sng">
                <a:solidFill>
                  <a:srgbClr val="C00000"/>
                </a:solidFill>
                <a:latin typeface="Gill Sans MT" pitchFamily="34" charset="0"/>
              </a:rPr>
              <a:t>Protocol ap1.0: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>
            <a:extLst>
              <a:ext uri="{FF2B5EF4-FFF2-40B4-BE49-F238E27FC236}">
                <a16:creationId xmlns:a16="http://schemas.microsoft.com/office/drawing/2014/main" id="{74CC4D6B-744B-42C0-AC8F-D2B9E17F1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EE8A11C-F5FC-4F8A-8728-6A447A49FB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2775" y="130175"/>
            <a:ext cx="7772400" cy="1143000"/>
          </a:xfrm>
        </p:spPr>
        <p:txBody>
          <a:bodyPr/>
          <a:lstStyle/>
          <a:p>
            <a:r>
              <a:rPr lang="en-US" altLang="en-US"/>
              <a:t>Authentication: another try</a:t>
            </a:r>
          </a:p>
        </p:txBody>
      </p:sp>
      <p:sp>
        <p:nvSpPr>
          <p:cNvPr id="33796" name="Text Box 3">
            <a:extLst>
              <a:ext uri="{FF2B5EF4-FFF2-40B4-BE49-F238E27FC236}">
                <a16:creationId xmlns:a16="http://schemas.microsoft.com/office/drawing/2014/main" id="{27182BB6-CAD4-4ED2-8E07-E6097BF9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188" y="1452563"/>
            <a:ext cx="793185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Protocol ap2.0: </a:t>
            </a: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Alice says 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 an IP packet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containing her source IP address </a:t>
            </a:r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4483C063-2618-451D-8568-C67590625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914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34822" name="Picture 5" descr="Alice">
            <a:extLst>
              <a:ext uri="{FF2B5EF4-FFF2-40B4-BE49-F238E27FC236}">
                <a16:creationId xmlns:a16="http://schemas.microsoft.com/office/drawing/2014/main" id="{03730C5C-8AFA-4B43-8562-9341106E2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6" descr="Eve">
            <a:extLst>
              <a:ext uri="{FF2B5EF4-FFF2-40B4-BE49-F238E27FC236}">
                <a16:creationId xmlns:a16="http://schemas.microsoft.com/office/drawing/2014/main" id="{C877C587-D5F2-4B42-A5C7-EF2873EB8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4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7" descr="Bob">
            <a:extLst>
              <a:ext uri="{FF2B5EF4-FFF2-40B4-BE49-F238E27FC236}">
                <a16:creationId xmlns:a16="http://schemas.microsoft.com/office/drawing/2014/main" id="{1CE46378-0B77-4725-B823-C7159E74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Line 8">
            <a:extLst>
              <a:ext uri="{FF2B5EF4-FFF2-40B4-BE49-F238E27FC236}">
                <a16:creationId xmlns:a16="http://schemas.microsoft.com/office/drawing/2014/main" id="{AE1C2DA9-0986-4554-9E52-368F51487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4826" name="Group 9">
            <a:extLst>
              <a:ext uri="{FF2B5EF4-FFF2-40B4-BE49-F238E27FC236}">
                <a16:creationId xmlns:a16="http://schemas.microsoft.com/office/drawing/2014/main" id="{1900D78C-169E-42DF-880B-DAF77A533C58}"/>
              </a:ext>
            </a:extLst>
          </p:cNvPr>
          <p:cNvGrpSpPr>
            <a:grpSpLocks/>
          </p:cNvGrpSpPr>
          <p:nvPr/>
        </p:nvGrpSpPr>
        <p:grpSpPr bwMode="auto">
          <a:xfrm>
            <a:off x="3098800" y="3433764"/>
            <a:ext cx="2870200" cy="649287"/>
            <a:chOff x="531" y="1791"/>
            <a:chExt cx="1808" cy="409"/>
          </a:xfrm>
        </p:grpSpPr>
        <p:sp>
          <p:nvSpPr>
            <p:cNvPr id="33804" name="Rectangle 10">
              <a:extLst>
                <a:ext uri="{FF2B5EF4-FFF2-40B4-BE49-F238E27FC236}">
                  <a16:creationId xmlns:a16="http://schemas.microsoft.com/office/drawing/2014/main" id="{8A40E101-27A6-4AA3-9EA9-1E1F3AF76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3805" name="Text Box 11">
              <a:extLst>
                <a:ext uri="{FF2B5EF4-FFF2-40B4-BE49-F238E27FC236}">
                  <a16:creationId xmlns:a16="http://schemas.microsoft.com/office/drawing/2014/main" id="{E5BCAE22-39FC-4DF6-9C3A-5938C8A52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2" y="1877"/>
              <a:ext cx="9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6" name="Text Box 12">
              <a:extLst>
                <a:ext uri="{FF2B5EF4-FFF2-40B4-BE49-F238E27FC236}">
                  <a16:creationId xmlns:a16="http://schemas.microsoft.com/office/drawing/2014/main" id="{6F7B6698-9F8C-4E71-8AA2-5250EBC62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address</a:t>
              </a:r>
            </a:p>
          </p:txBody>
        </p:sp>
        <p:sp>
          <p:nvSpPr>
            <p:cNvPr id="33807" name="Line 13">
              <a:extLst>
                <a:ext uri="{FF2B5EF4-FFF2-40B4-BE49-F238E27FC236}">
                  <a16:creationId xmlns:a16="http://schemas.microsoft.com/office/drawing/2014/main" id="{2D00A3D8-D87D-4E23-AA36-19FF5C1806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pic>
        <p:nvPicPr>
          <p:cNvPr id="34827" name="Picture 18" descr="underline_base">
            <a:extLst>
              <a:ext uri="{FF2B5EF4-FFF2-40B4-BE49-F238E27FC236}">
                <a16:creationId xmlns:a16="http://schemas.microsoft.com/office/drawing/2014/main" id="{C05483BB-188A-43D0-91A9-B3225D0BA0FA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>
            <a:extLst>
              <a:ext uri="{FF2B5EF4-FFF2-40B4-BE49-F238E27FC236}">
                <a16:creationId xmlns:a16="http://schemas.microsoft.com/office/drawing/2014/main" id="{5F242561-0FF5-4AB3-BF40-270FA3FEC8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4819" name="Text Box 4">
            <a:extLst>
              <a:ext uri="{FF2B5EF4-FFF2-40B4-BE49-F238E27FC236}">
                <a16:creationId xmlns:a16="http://schemas.microsoft.com/office/drawing/2014/main" id="{1F867ACF-C81F-48DB-9005-0BFCFDD7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5588" y="3986213"/>
            <a:ext cx="27924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Trudy can create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packet 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spoofing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altLang="ja-JP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address</a:t>
            </a:r>
            <a:endParaRPr lang="en-US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4" name="Picture 5" descr="Alice">
            <a:extLst>
              <a:ext uri="{FF2B5EF4-FFF2-40B4-BE49-F238E27FC236}">
                <a16:creationId xmlns:a16="http://schemas.microsoft.com/office/drawing/2014/main" id="{9453FF5B-ACDA-4081-8C22-60F462D00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Eve">
            <a:extLst>
              <a:ext uri="{FF2B5EF4-FFF2-40B4-BE49-F238E27FC236}">
                <a16:creationId xmlns:a16="http://schemas.microsoft.com/office/drawing/2014/main" id="{BEE542EE-277C-484F-B506-77BCEDAB9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4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Bob">
            <a:extLst>
              <a:ext uri="{FF2B5EF4-FFF2-40B4-BE49-F238E27FC236}">
                <a16:creationId xmlns:a16="http://schemas.microsoft.com/office/drawing/2014/main" id="{DFFB1432-3606-4B20-AC5A-F1323CD08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Line 8">
            <a:extLst>
              <a:ext uri="{FF2B5EF4-FFF2-40B4-BE49-F238E27FC236}">
                <a16:creationId xmlns:a16="http://schemas.microsoft.com/office/drawing/2014/main" id="{19583A1C-ED3E-4638-986D-EE2CE7F6B0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9764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5848" name="Group 9">
            <a:extLst>
              <a:ext uri="{FF2B5EF4-FFF2-40B4-BE49-F238E27FC236}">
                <a16:creationId xmlns:a16="http://schemas.microsoft.com/office/drawing/2014/main" id="{5FA4C4FB-CF34-4F49-A59A-940D38617DE2}"/>
              </a:ext>
            </a:extLst>
          </p:cNvPr>
          <p:cNvGrpSpPr>
            <a:grpSpLocks/>
          </p:cNvGrpSpPr>
          <p:nvPr/>
        </p:nvGrpSpPr>
        <p:grpSpPr bwMode="auto">
          <a:xfrm>
            <a:off x="4984750" y="4938714"/>
            <a:ext cx="2870200" cy="649287"/>
            <a:chOff x="531" y="1791"/>
            <a:chExt cx="1808" cy="409"/>
          </a:xfrm>
        </p:grpSpPr>
        <p:sp>
          <p:nvSpPr>
            <p:cNvPr id="34828" name="Rectangle 10">
              <a:extLst>
                <a:ext uri="{FF2B5EF4-FFF2-40B4-BE49-F238E27FC236}">
                  <a16:creationId xmlns:a16="http://schemas.microsoft.com/office/drawing/2014/main" id="{8DA6713A-2B55-469A-8485-588F97FF3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4829" name="Text Box 11">
              <a:extLst>
                <a:ext uri="{FF2B5EF4-FFF2-40B4-BE49-F238E27FC236}">
                  <a16:creationId xmlns:a16="http://schemas.microsoft.com/office/drawing/2014/main" id="{4ED9E9FA-69C9-4112-9083-4C15B9E8F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2" y="1877"/>
              <a:ext cx="9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0" name="Text Box 12">
              <a:extLst>
                <a:ext uri="{FF2B5EF4-FFF2-40B4-BE49-F238E27FC236}">
                  <a16:creationId xmlns:a16="http://schemas.microsoft.com/office/drawing/2014/main" id="{61A0D1EE-3C86-4852-9DA0-3B64C040D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address</a:t>
              </a:r>
            </a:p>
          </p:txBody>
        </p:sp>
        <p:sp>
          <p:nvSpPr>
            <p:cNvPr id="34831" name="Line 13">
              <a:extLst>
                <a:ext uri="{FF2B5EF4-FFF2-40B4-BE49-F238E27FC236}">
                  <a16:creationId xmlns:a16="http://schemas.microsoft.com/office/drawing/2014/main" id="{C49C7D68-89BE-4F66-9092-6EBC7C287F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5849" name="Rectangle 2">
            <a:extLst>
              <a:ext uri="{FF2B5EF4-FFF2-40B4-BE49-F238E27FC236}">
                <a16:creationId xmlns:a16="http://schemas.microsoft.com/office/drawing/2014/main" id="{30DE8C57-B48B-4CB8-A4C4-6CFA9D4BB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2775" y="130175"/>
            <a:ext cx="7772400" cy="1143000"/>
          </a:xfrm>
        </p:spPr>
        <p:txBody>
          <a:bodyPr/>
          <a:lstStyle/>
          <a:p>
            <a:r>
              <a:rPr lang="en-US" altLang="en-US"/>
              <a:t>Authentication: another try</a:t>
            </a:r>
          </a:p>
        </p:txBody>
      </p:sp>
      <p:sp>
        <p:nvSpPr>
          <p:cNvPr id="34826" name="Text Box 3">
            <a:extLst>
              <a:ext uri="{FF2B5EF4-FFF2-40B4-BE49-F238E27FC236}">
                <a16:creationId xmlns:a16="http://schemas.microsoft.com/office/drawing/2014/main" id="{4EDD91EC-2725-4176-B44E-C7D341EAF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188" y="1452563"/>
            <a:ext cx="793185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Protocol ap2.0: </a:t>
            </a: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Alice says 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 an IP packet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containing her source IP address </a:t>
            </a:r>
          </a:p>
        </p:txBody>
      </p:sp>
      <p:pic>
        <p:nvPicPr>
          <p:cNvPr id="35851" name="Picture 18" descr="underline_base">
            <a:extLst>
              <a:ext uri="{FF2B5EF4-FFF2-40B4-BE49-F238E27FC236}">
                <a16:creationId xmlns:a16="http://schemas.microsoft.com/office/drawing/2014/main" id="{78062F63-B290-4848-AF35-F6DC435FFCDD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D3709B4F-56DF-4D9D-9467-F6348E139BC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733585B-1348-4C1D-A511-690275402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2138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Public Key Cryptography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40C01D2-3026-41CB-8B2A-7A5ACBE36F6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63713" y="1654175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symmetric key crypto</a:t>
            </a:r>
          </a:p>
          <a:p>
            <a:r>
              <a:rPr lang="en-US" altLang="en-US" sz="2400"/>
              <a:t>requires sender, receiver know shared secret key</a:t>
            </a:r>
          </a:p>
          <a:p>
            <a:r>
              <a:rPr lang="en-US" altLang="en-US" sz="2400"/>
              <a:t>Q: how to agree on key in first place (particularly if never </a:t>
            </a:r>
            <a:r>
              <a:rPr lang="ja-JP" altLang="en-US" sz="2400"/>
              <a:t>“</a:t>
            </a:r>
            <a:r>
              <a:rPr lang="en-US" altLang="ja-JP" sz="2400"/>
              <a:t>met</a:t>
            </a:r>
            <a:r>
              <a:rPr lang="ja-JP" altLang="en-US" sz="2400"/>
              <a:t>”</a:t>
            </a:r>
            <a:r>
              <a:rPr lang="en-US" altLang="ja-JP" sz="2400"/>
              <a:t>)?</a:t>
            </a:r>
          </a:p>
          <a:p>
            <a:endParaRPr lang="en-US" altLang="en-US" sz="2400"/>
          </a:p>
        </p:txBody>
      </p:sp>
      <p:pic>
        <p:nvPicPr>
          <p:cNvPr id="18437" name="Picture 19" descr="underline_base">
            <a:extLst>
              <a:ext uri="{FF2B5EF4-FFF2-40B4-BE49-F238E27FC236}">
                <a16:creationId xmlns:a16="http://schemas.microsoft.com/office/drawing/2014/main" id="{3A34446C-CB8D-413C-9FC7-BAFF2E601F3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1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855A0FB-B1C8-4AF3-B1F5-71071A5A7365}"/>
              </a:ext>
            </a:extLst>
          </p:cNvPr>
          <p:cNvGrpSpPr>
            <a:grpSpLocks/>
          </p:cNvGrpSpPr>
          <p:nvPr/>
        </p:nvGrpSpPr>
        <p:grpSpPr bwMode="auto">
          <a:xfrm>
            <a:off x="5878513" y="852489"/>
            <a:ext cx="3973512" cy="5430837"/>
            <a:chOff x="4354281" y="853168"/>
            <a:chExt cx="3973290" cy="5430157"/>
          </a:xfrm>
        </p:grpSpPr>
        <p:sp>
          <p:nvSpPr>
            <p:cNvPr id="18439" name="Rectangle 2">
              <a:extLst>
                <a:ext uri="{FF2B5EF4-FFF2-40B4-BE49-F238E27FC236}">
                  <a16:creationId xmlns:a16="http://schemas.microsoft.com/office/drawing/2014/main" id="{20923394-A9BE-4DFA-A443-D9061790D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18440" name="Picture 6" descr="j0078625[1]">
              <a:extLst>
                <a:ext uri="{FF2B5EF4-FFF2-40B4-BE49-F238E27FC236}">
                  <a16:creationId xmlns:a16="http://schemas.microsoft.com/office/drawing/2014/main" id="{D2768CD4-57BE-4E8E-9A19-705FD7E7C9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" name="Rectangle 1">
              <a:extLst>
                <a:ext uri="{FF2B5EF4-FFF2-40B4-BE49-F238E27FC236}">
                  <a16:creationId xmlns:a16="http://schemas.microsoft.com/office/drawing/2014/main" id="{18CBFE1D-0C61-4AEC-9C8D-793DCECDE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8442" name="Rectangle 5">
              <a:extLst>
                <a:ext uri="{FF2B5EF4-FFF2-40B4-BE49-F238E27FC236}">
                  <a16:creationId xmlns:a16="http://schemas.microsoft.com/office/drawing/2014/main" id="{58CA3D0A-3988-437E-9D39-AAA1F593A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800" i="1">
                  <a:solidFill>
                    <a:srgbClr val="C00000"/>
                  </a:solidFill>
                  <a:latin typeface="Gill Sans MT" panose="020B0502020104020203" pitchFamily="34" charset="0"/>
                </a:rPr>
                <a:t>public key crypto</a:t>
              </a: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panose="05000000000000000000" pitchFamily="2" charset="2"/>
                <a:buChar char="v"/>
              </a:pP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radically different approach [Diffie-Hellman76, RSA78]</a:t>
              </a: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panose="05000000000000000000" pitchFamily="2" charset="2"/>
                <a:buChar char="v"/>
              </a:pP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sender, receiver do </a:t>
              </a:r>
              <a:r>
                <a:rPr lang="en-US" altLang="en-US" sz="2400" i="1">
                  <a:solidFill>
                    <a:srgbClr val="000099"/>
                  </a:solidFill>
                  <a:latin typeface="Gill Sans MT" panose="020B0502020104020203" pitchFamily="34" charset="0"/>
                </a:rPr>
                <a:t>not</a:t>
              </a: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 share secret key</a:t>
              </a: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panose="05000000000000000000" pitchFamily="2" charset="2"/>
                <a:buChar char="v"/>
              </a:pPr>
              <a:r>
                <a:rPr lang="en-US" altLang="en-US" sz="2400" i="1">
                  <a:solidFill>
                    <a:srgbClr val="000099"/>
                  </a:solidFill>
                  <a:latin typeface="Gill Sans MT" panose="020B0502020104020203" pitchFamily="34" charset="0"/>
                </a:rPr>
                <a:t>public</a:t>
              </a:r>
              <a:r>
                <a:rPr lang="en-US" altLang="en-US" sz="2400" i="1">
                  <a:solidFill>
                    <a:srgbClr val="3333CC"/>
                  </a:solidFill>
                  <a:latin typeface="Gill Sans MT" panose="020B0502020104020203" pitchFamily="34" charset="0"/>
                </a:rPr>
                <a:t> </a:t>
              </a: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encryption key </a:t>
              </a:r>
              <a:r>
                <a:rPr lang="en-US" altLang="en-US" sz="2400" i="1">
                  <a:solidFill>
                    <a:srgbClr val="3333CC"/>
                  </a:solidFill>
                  <a:latin typeface="Gill Sans MT" panose="020B0502020104020203" pitchFamily="34" charset="0"/>
                </a:rPr>
                <a:t> </a:t>
              </a: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known to</a:t>
              </a:r>
              <a:r>
                <a:rPr lang="en-US" altLang="en-US" sz="2400" i="1">
                  <a:solidFill>
                    <a:srgbClr val="3333CC"/>
                  </a:solidFill>
                  <a:latin typeface="Gill Sans MT" panose="020B0502020104020203" pitchFamily="34" charset="0"/>
                </a:rPr>
                <a:t> </a:t>
              </a:r>
              <a:r>
                <a:rPr lang="en-US" altLang="en-US" sz="2400" i="1">
                  <a:solidFill>
                    <a:srgbClr val="000099"/>
                  </a:solidFill>
                  <a:latin typeface="Gill Sans MT" panose="020B0502020104020203" pitchFamily="34" charset="0"/>
                </a:rPr>
                <a:t>all</a:t>
              </a: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9"/>
                </a:buClr>
                <a:buSzPct val="75000"/>
                <a:buFont typeface="Wingdings" panose="05000000000000000000" pitchFamily="2" charset="2"/>
                <a:buChar char="v"/>
              </a:pPr>
              <a:r>
                <a:rPr lang="en-US" altLang="en-US" sz="2400" i="1">
                  <a:solidFill>
                    <a:srgbClr val="000099"/>
                  </a:solidFill>
                  <a:latin typeface="Gill Sans MT" panose="020B0502020104020203" pitchFamily="34" charset="0"/>
                </a:rPr>
                <a:t>private</a:t>
              </a:r>
              <a:r>
                <a:rPr lang="en-US" altLang="en-US" sz="2400">
                  <a:solidFill>
                    <a:srgbClr val="000000"/>
                  </a:solidFill>
                  <a:latin typeface="Gill Sans MT" panose="020B0502020104020203" pitchFamily="34" charset="0"/>
                </a:rPr>
                <a:t> decryption key known only to receiver</a:t>
              </a:r>
              <a:endParaRPr lang="en-US" altLang="en-US" sz="280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pitchFamily="82" charset="2"/>
                <a:buChar char="r"/>
              </a:pPr>
              <a:endParaRPr lang="en-US" altLang="en-US" sz="2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>
            <a:extLst>
              <a:ext uri="{FF2B5EF4-FFF2-40B4-BE49-F238E27FC236}">
                <a16:creationId xmlns:a16="http://schemas.microsoft.com/office/drawing/2014/main" id="{7D644FE7-5C45-4FC7-A99F-C8759D824A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D95B7DAA-46F8-46A3-9952-E03AE9892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1452564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ap3.0: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and sends her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 secret password to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it.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78D4475F-122A-4210-8206-92075AF8A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914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36869" name="Picture 5" descr="Alice">
            <a:extLst>
              <a:ext uri="{FF2B5EF4-FFF2-40B4-BE49-F238E27FC236}">
                <a16:creationId xmlns:a16="http://schemas.microsoft.com/office/drawing/2014/main" id="{6F547AEF-ECD0-438A-A495-73378FCFC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6" descr="Eve">
            <a:extLst>
              <a:ext uri="{FF2B5EF4-FFF2-40B4-BE49-F238E27FC236}">
                <a16:creationId xmlns:a16="http://schemas.microsoft.com/office/drawing/2014/main" id="{FA843F52-8909-4BF4-8FC8-A3A67538E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7" descr="Bob">
            <a:extLst>
              <a:ext uri="{FF2B5EF4-FFF2-40B4-BE49-F238E27FC236}">
                <a16:creationId xmlns:a16="http://schemas.microsoft.com/office/drawing/2014/main" id="{893E16F8-E752-4945-8ECA-07F5FFAE4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3670301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>
            <a:extLst>
              <a:ext uri="{FF2B5EF4-FFF2-40B4-BE49-F238E27FC236}">
                <a16:creationId xmlns:a16="http://schemas.microsoft.com/office/drawing/2014/main" id="{DC3F7EF8-5A3B-4B0E-97DF-09D5C2024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3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6873" name="Group 9">
            <a:extLst>
              <a:ext uri="{FF2B5EF4-FFF2-40B4-BE49-F238E27FC236}">
                <a16:creationId xmlns:a16="http://schemas.microsoft.com/office/drawing/2014/main" id="{A8F97D01-4746-4242-9E78-3A65B7FEFA4C}"/>
              </a:ext>
            </a:extLst>
          </p:cNvPr>
          <p:cNvGrpSpPr>
            <a:grpSpLocks/>
          </p:cNvGrpSpPr>
          <p:nvPr/>
        </p:nvGrpSpPr>
        <p:grpSpPr bwMode="auto">
          <a:xfrm>
            <a:off x="3009900" y="3306763"/>
            <a:ext cx="3125788" cy="633412"/>
            <a:chOff x="794" y="1799"/>
            <a:chExt cx="1969" cy="399"/>
          </a:xfrm>
        </p:grpSpPr>
        <p:sp>
          <p:nvSpPr>
            <p:cNvPr id="35859" name="Rectangle 10">
              <a:extLst>
                <a:ext uri="{FF2B5EF4-FFF2-40B4-BE49-F238E27FC236}">
                  <a16:creationId xmlns:a16="http://schemas.microsoft.com/office/drawing/2014/main" id="{D999E409-12E4-4697-BA20-C808C62E6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60" name="Text Box 11">
              <a:extLst>
                <a:ext uri="{FF2B5EF4-FFF2-40B4-BE49-F238E27FC236}">
                  <a16:creationId xmlns:a16="http://schemas.microsoft.com/office/drawing/2014/main" id="{A2512C44-37ED-46BA-B49A-E91BEAAA3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876"/>
              <a:ext cx="8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1" name="Text Box 12">
              <a:extLst>
                <a:ext uri="{FF2B5EF4-FFF2-40B4-BE49-F238E27FC236}">
                  <a16:creationId xmlns:a16="http://schemas.microsoft.com/office/drawing/2014/main" id="{2F91D2EC-2B3F-4D83-BD0D-5721FCCA3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182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5862" name="Line 13">
              <a:extLst>
                <a:ext uri="{FF2B5EF4-FFF2-40B4-BE49-F238E27FC236}">
                  <a16:creationId xmlns:a16="http://schemas.microsoft.com/office/drawing/2014/main" id="{331FE6AF-A9D7-4328-B29F-38A1B320C6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5863" name="Text Box 14">
              <a:extLst>
                <a:ext uri="{FF2B5EF4-FFF2-40B4-BE49-F238E27FC236}">
                  <a16:creationId xmlns:a16="http://schemas.microsoft.com/office/drawing/2014/main" id="{9D6DDC0B-8E55-414D-9BF9-FDFFC71D3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password</a:t>
              </a:r>
            </a:p>
          </p:txBody>
        </p:sp>
        <p:sp>
          <p:nvSpPr>
            <p:cNvPr id="35864" name="Line 15">
              <a:extLst>
                <a:ext uri="{FF2B5EF4-FFF2-40B4-BE49-F238E27FC236}">
                  <a16:creationId xmlns:a16="http://schemas.microsoft.com/office/drawing/2014/main" id="{C329ED3F-1EC5-4B35-915E-82EF2AEF24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36874" name="Group 16">
            <a:extLst>
              <a:ext uri="{FF2B5EF4-FFF2-40B4-BE49-F238E27FC236}">
                <a16:creationId xmlns:a16="http://schemas.microsoft.com/office/drawing/2014/main" id="{9CF1EECB-96D4-4F8D-AB03-5E6C4065C1C6}"/>
              </a:ext>
            </a:extLst>
          </p:cNvPr>
          <p:cNvGrpSpPr>
            <a:grpSpLocks/>
          </p:cNvGrpSpPr>
          <p:nvPr/>
        </p:nvGrpSpPr>
        <p:grpSpPr bwMode="auto">
          <a:xfrm>
            <a:off x="4568826" y="4235451"/>
            <a:ext cx="1508125" cy="633413"/>
            <a:chOff x="988" y="2719"/>
            <a:chExt cx="950" cy="399"/>
          </a:xfrm>
        </p:grpSpPr>
        <p:sp>
          <p:nvSpPr>
            <p:cNvPr id="35855" name="Rectangle 17">
              <a:extLst>
                <a:ext uri="{FF2B5EF4-FFF2-40B4-BE49-F238E27FC236}">
                  <a16:creationId xmlns:a16="http://schemas.microsoft.com/office/drawing/2014/main" id="{B7ED4BF4-91D7-4822-BB5A-B069B23B8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6" name="Text Box 18">
              <a:extLst>
                <a:ext uri="{FF2B5EF4-FFF2-40B4-BE49-F238E27FC236}">
                  <a16:creationId xmlns:a16="http://schemas.microsoft.com/office/drawing/2014/main" id="{A7101D3C-42F3-4F4C-AB34-7E43DFF3B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5857" name="Text Box 19">
              <a:extLst>
                <a:ext uri="{FF2B5EF4-FFF2-40B4-BE49-F238E27FC236}">
                  <a16:creationId xmlns:a16="http://schemas.microsoft.com/office/drawing/2014/main" id="{8D49738D-6227-45F5-8B6F-2271C86CC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274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5858" name="Line 20">
              <a:extLst>
                <a:ext uri="{FF2B5EF4-FFF2-40B4-BE49-F238E27FC236}">
                  <a16:creationId xmlns:a16="http://schemas.microsoft.com/office/drawing/2014/main" id="{085B9477-D5BD-49F8-965C-0E77E1486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5851" name="Line 21">
            <a:extLst>
              <a:ext uri="{FF2B5EF4-FFF2-40B4-BE49-F238E27FC236}">
                <a16:creationId xmlns:a16="http://schemas.microsoft.com/office/drawing/2014/main" id="{007A6C78-E556-4985-8387-FA5BD93DB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4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5852" name="Line 22">
            <a:extLst>
              <a:ext uri="{FF2B5EF4-FFF2-40B4-BE49-F238E27FC236}">
                <a16:creationId xmlns:a16="http://schemas.microsoft.com/office/drawing/2014/main" id="{9BE90CB0-FCF5-43EA-AC70-E1DBEEC67C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5589" y="4551364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77" name="Rectangle 2">
            <a:extLst>
              <a:ext uri="{FF2B5EF4-FFF2-40B4-BE49-F238E27FC236}">
                <a16:creationId xmlns:a16="http://schemas.microsoft.com/office/drawing/2014/main" id="{544BF8A7-99D9-4716-9613-B4B85B33E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2775" y="130175"/>
            <a:ext cx="7772400" cy="1143000"/>
          </a:xfrm>
        </p:spPr>
        <p:txBody>
          <a:bodyPr/>
          <a:lstStyle/>
          <a:p>
            <a:r>
              <a:rPr lang="en-US" altLang="en-US"/>
              <a:t>Authentication: another try</a:t>
            </a:r>
          </a:p>
        </p:txBody>
      </p:sp>
      <p:pic>
        <p:nvPicPr>
          <p:cNvPr id="36878" name="Picture 18" descr="underline_base">
            <a:extLst>
              <a:ext uri="{FF2B5EF4-FFF2-40B4-BE49-F238E27FC236}">
                <a16:creationId xmlns:a16="http://schemas.microsoft.com/office/drawing/2014/main" id="{5701D2E4-A4EA-4595-9ADF-B71313C6BE8E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>
            <a:extLst>
              <a:ext uri="{FF2B5EF4-FFF2-40B4-BE49-F238E27FC236}">
                <a16:creationId xmlns:a16="http://schemas.microsoft.com/office/drawing/2014/main" id="{E70663E5-C3EF-4CDC-8764-31DBB14516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6EDF6735-1AD2-48B1-B50C-FE4F740C4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913" y="3865564"/>
            <a:ext cx="3001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playback attack:</a:t>
            </a: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Trudy records Alice</a:t>
            </a:r>
            <a:r>
              <a:rPr lang="ja-JP" alt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packet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and later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plays it back to Bob </a:t>
            </a:r>
          </a:p>
        </p:txBody>
      </p:sp>
      <p:pic>
        <p:nvPicPr>
          <p:cNvPr id="37892" name="Picture 5" descr="Alice">
            <a:extLst>
              <a:ext uri="{FF2B5EF4-FFF2-40B4-BE49-F238E27FC236}">
                <a16:creationId xmlns:a16="http://schemas.microsoft.com/office/drawing/2014/main" id="{05712958-B000-4064-B6BB-50A413271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Eve">
            <a:extLst>
              <a:ext uri="{FF2B5EF4-FFF2-40B4-BE49-F238E27FC236}">
                <a16:creationId xmlns:a16="http://schemas.microsoft.com/office/drawing/2014/main" id="{252142C4-F7B1-4EAA-9370-678041BC3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Bob">
            <a:extLst>
              <a:ext uri="{FF2B5EF4-FFF2-40B4-BE49-F238E27FC236}">
                <a16:creationId xmlns:a16="http://schemas.microsoft.com/office/drawing/2014/main" id="{25A58CDF-9DAA-4C61-9964-2FA4461AE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3670301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Line 8">
            <a:extLst>
              <a:ext uri="{FF2B5EF4-FFF2-40B4-BE49-F238E27FC236}">
                <a16:creationId xmlns:a16="http://schemas.microsoft.com/office/drawing/2014/main" id="{4CD9ADAC-BFD8-44B6-91BA-CD7415094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3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72" name="Rectangle 9">
            <a:extLst>
              <a:ext uri="{FF2B5EF4-FFF2-40B4-BE49-F238E27FC236}">
                <a16:creationId xmlns:a16="http://schemas.microsoft.com/office/drawing/2014/main" id="{301D77D2-1077-4F8A-B865-FD9736C0D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873" name="Text Box 10">
            <a:extLst>
              <a:ext uri="{FF2B5EF4-FFF2-40B4-BE49-F238E27FC236}">
                <a16:creationId xmlns:a16="http://schemas.microsoft.com/office/drawing/2014/main" id="{40D92160-AF37-4ECC-ACDF-56D576C5E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111" y="3429000"/>
            <a:ext cx="1338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m Alice</a:t>
            </a: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solidFill>
                <a:srgbClr val="808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74" name="Text Box 11">
            <a:extLst>
              <a:ext uri="{FF2B5EF4-FFF2-40B4-BE49-F238E27FC236}">
                <a16:creationId xmlns:a16="http://schemas.microsoft.com/office/drawing/2014/main" id="{89A89DA3-9748-49A6-953C-11FBF08CF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202" y="3343276"/>
            <a:ext cx="889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IP addr</a:t>
            </a:r>
          </a:p>
        </p:txBody>
      </p:sp>
      <p:sp>
        <p:nvSpPr>
          <p:cNvPr id="36875" name="Line 12">
            <a:extLst>
              <a:ext uri="{FF2B5EF4-FFF2-40B4-BE49-F238E27FC236}">
                <a16:creationId xmlns:a16="http://schemas.microsoft.com/office/drawing/2014/main" id="{859DE658-50A3-42A6-82C7-2CC0E89F3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1913" y="3316289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76" name="Text Box 13">
            <a:extLst>
              <a:ext uri="{FF2B5EF4-FFF2-40B4-BE49-F238E27FC236}">
                <a16:creationId xmlns:a16="http://schemas.microsoft.com/office/drawing/2014/main" id="{E38DB82C-3192-4CA6-835F-50FFB0E04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389" y="3328989"/>
            <a:ext cx="105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password</a:t>
            </a:r>
          </a:p>
        </p:txBody>
      </p:sp>
      <p:sp>
        <p:nvSpPr>
          <p:cNvPr id="36877" name="Line 14">
            <a:extLst>
              <a:ext uri="{FF2B5EF4-FFF2-40B4-BE49-F238E27FC236}">
                <a16:creationId xmlns:a16="http://schemas.microsoft.com/office/drawing/2014/main" id="{DA721ABB-15D8-47B2-88CC-3A3BF7B25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1563" y="3316289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7902" name="Group 15">
            <a:extLst>
              <a:ext uri="{FF2B5EF4-FFF2-40B4-BE49-F238E27FC236}">
                <a16:creationId xmlns:a16="http://schemas.microsoft.com/office/drawing/2014/main" id="{C34AAD0D-342A-4D27-B77F-DAF290B274F6}"/>
              </a:ext>
            </a:extLst>
          </p:cNvPr>
          <p:cNvGrpSpPr>
            <a:grpSpLocks/>
          </p:cNvGrpSpPr>
          <p:nvPr/>
        </p:nvGrpSpPr>
        <p:grpSpPr bwMode="auto">
          <a:xfrm>
            <a:off x="4832351" y="4224338"/>
            <a:ext cx="1508125" cy="633412"/>
            <a:chOff x="988" y="2719"/>
            <a:chExt cx="950" cy="399"/>
          </a:xfrm>
        </p:grpSpPr>
        <p:sp>
          <p:nvSpPr>
            <p:cNvPr id="36895" name="Rectangle 16">
              <a:extLst>
                <a:ext uri="{FF2B5EF4-FFF2-40B4-BE49-F238E27FC236}">
                  <a16:creationId xmlns:a16="http://schemas.microsoft.com/office/drawing/2014/main" id="{BDFCF672-B5FC-459F-B587-31E739C36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6896" name="Text Box 17">
              <a:extLst>
                <a:ext uri="{FF2B5EF4-FFF2-40B4-BE49-F238E27FC236}">
                  <a16:creationId xmlns:a16="http://schemas.microsoft.com/office/drawing/2014/main" id="{AB91BD29-4EF4-4823-A7E0-5136C6536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6897" name="Text Box 18">
              <a:extLst>
                <a:ext uri="{FF2B5EF4-FFF2-40B4-BE49-F238E27FC236}">
                  <a16:creationId xmlns:a16="http://schemas.microsoft.com/office/drawing/2014/main" id="{85C382F0-E9A3-4E2D-92EA-0BEA2AC46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274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6898" name="Line 19">
              <a:extLst>
                <a:ext uri="{FF2B5EF4-FFF2-40B4-BE49-F238E27FC236}">
                  <a16:creationId xmlns:a16="http://schemas.microsoft.com/office/drawing/2014/main" id="{7EBA7C9C-712D-4644-984D-B2E481077E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6879" name="Line 20">
            <a:extLst>
              <a:ext uri="{FF2B5EF4-FFF2-40B4-BE49-F238E27FC236}">
                <a16:creationId xmlns:a16="http://schemas.microsoft.com/office/drawing/2014/main" id="{A2998329-10FD-4185-816E-6C430B0DB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4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37904" name="Picture 21" descr="EN00179_[1]">
            <a:extLst>
              <a:ext uri="{FF2B5EF4-FFF2-40B4-BE49-F238E27FC236}">
                <a16:creationId xmlns:a16="http://schemas.microsoft.com/office/drawing/2014/main" id="{65A86F3C-22B1-454D-A2A0-8258409CE3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3451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1" name="Line 22">
            <a:extLst>
              <a:ext uri="{FF2B5EF4-FFF2-40B4-BE49-F238E27FC236}">
                <a16:creationId xmlns:a16="http://schemas.microsoft.com/office/drawing/2014/main" id="{4FBB2818-0332-46DD-A75B-CBA3FF003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375" y="4106864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82" name="Line 23">
            <a:extLst>
              <a:ext uri="{FF2B5EF4-FFF2-40B4-BE49-F238E27FC236}">
                <a16:creationId xmlns:a16="http://schemas.microsoft.com/office/drawing/2014/main" id="{DA7CC9CF-A594-441D-A8F0-8059D4042A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8864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7907" name="Group 24">
            <a:extLst>
              <a:ext uri="{FF2B5EF4-FFF2-40B4-BE49-F238E27FC236}">
                <a16:creationId xmlns:a16="http://schemas.microsoft.com/office/drawing/2014/main" id="{9A2B7A65-EC47-4D55-85C6-723CD165DAFB}"/>
              </a:ext>
            </a:extLst>
          </p:cNvPr>
          <p:cNvGrpSpPr>
            <a:grpSpLocks/>
          </p:cNvGrpSpPr>
          <p:nvPr/>
        </p:nvGrpSpPr>
        <p:grpSpPr bwMode="auto">
          <a:xfrm>
            <a:off x="5056189" y="5368926"/>
            <a:ext cx="3125787" cy="633413"/>
            <a:chOff x="794" y="1799"/>
            <a:chExt cx="1969" cy="399"/>
          </a:xfrm>
        </p:grpSpPr>
        <p:sp>
          <p:nvSpPr>
            <p:cNvPr id="36889" name="Rectangle 25">
              <a:extLst>
                <a:ext uri="{FF2B5EF4-FFF2-40B4-BE49-F238E27FC236}">
                  <a16:creationId xmlns:a16="http://schemas.microsoft.com/office/drawing/2014/main" id="{0260490E-F636-478D-85D2-9BF419B67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6890" name="Text Box 26">
              <a:extLst>
                <a:ext uri="{FF2B5EF4-FFF2-40B4-BE49-F238E27FC236}">
                  <a16:creationId xmlns:a16="http://schemas.microsoft.com/office/drawing/2014/main" id="{489905E6-5F60-47EF-A7E9-B5BBACF58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876"/>
              <a:ext cx="8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1" name="Text Box 27">
              <a:extLst>
                <a:ext uri="{FF2B5EF4-FFF2-40B4-BE49-F238E27FC236}">
                  <a16:creationId xmlns:a16="http://schemas.microsoft.com/office/drawing/2014/main" id="{4B679206-AF3D-4A57-91D9-0ECB355A7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182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6892" name="Line 28">
              <a:extLst>
                <a:ext uri="{FF2B5EF4-FFF2-40B4-BE49-F238E27FC236}">
                  <a16:creationId xmlns:a16="http://schemas.microsoft.com/office/drawing/2014/main" id="{5304C2C0-5238-4737-94A6-FC843A2C6E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6893" name="Text Box 29">
              <a:extLst>
                <a:ext uri="{FF2B5EF4-FFF2-40B4-BE49-F238E27FC236}">
                  <a16:creationId xmlns:a16="http://schemas.microsoft.com/office/drawing/2014/main" id="{2C52A711-7169-4E85-B95B-4FA780FBE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password</a:t>
              </a:r>
            </a:p>
          </p:txBody>
        </p:sp>
        <p:sp>
          <p:nvSpPr>
            <p:cNvPr id="36894" name="Line 30">
              <a:extLst>
                <a:ext uri="{FF2B5EF4-FFF2-40B4-BE49-F238E27FC236}">
                  <a16:creationId xmlns:a16="http://schemas.microsoft.com/office/drawing/2014/main" id="{89D6E313-D4FC-447D-AA08-F19543BE52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6884" name="Line 31">
            <a:extLst>
              <a:ext uri="{FF2B5EF4-FFF2-40B4-BE49-F238E27FC236}">
                <a16:creationId xmlns:a16="http://schemas.microsoft.com/office/drawing/2014/main" id="{1F58906A-1AA3-4F87-8A61-FD93B69168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2188" y="4741864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85" name="Line 32">
            <a:extLst>
              <a:ext uri="{FF2B5EF4-FFF2-40B4-BE49-F238E27FC236}">
                <a16:creationId xmlns:a16="http://schemas.microsoft.com/office/drawing/2014/main" id="{652BDE5E-7043-4962-94C3-6365250D42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21289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6886" name="Text Box 3">
            <a:extLst>
              <a:ext uri="{FF2B5EF4-FFF2-40B4-BE49-F238E27FC236}">
                <a16:creationId xmlns:a16="http://schemas.microsoft.com/office/drawing/2014/main" id="{D0759F4B-4251-4D96-9B6F-51508163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1452564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ap3.0: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and sends her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 secret password to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it.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7911" name="Rectangle 2">
            <a:extLst>
              <a:ext uri="{FF2B5EF4-FFF2-40B4-BE49-F238E27FC236}">
                <a16:creationId xmlns:a16="http://schemas.microsoft.com/office/drawing/2014/main" id="{8C96465C-7546-4020-A922-EA3D5268C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2775" y="130175"/>
            <a:ext cx="7772400" cy="1143000"/>
          </a:xfrm>
        </p:spPr>
        <p:txBody>
          <a:bodyPr/>
          <a:lstStyle/>
          <a:p>
            <a:r>
              <a:rPr lang="en-US" altLang="en-US"/>
              <a:t>Authentication: another try</a:t>
            </a:r>
          </a:p>
        </p:txBody>
      </p:sp>
      <p:pic>
        <p:nvPicPr>
          <p:cNvPr id="37912" name="Picture 18" descr="underline_base">
            <a:extLst>
              <a:ext uri="{FF2B5EF4-FFF2-40B4-BE49-F238E27FC236}">
                <a16:creationId xmlns:a16="http://schemas.microsoft.com/office/drawing/2014/main" id="{57A6FBEE-ADBE-4AFB-BB3F-14FDD7343CEA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>
            <a:extLst>
              <a:ext uri="{FF2B5EF4-FFF2-40B4-BE49-F238E27FC236}">
                <a16:creationId xmlns:a16="http://schemas.microsoft.com/office/drawing/2014/main" id="{9E320A14-DD4D-4326-B3C3-7086B3AB0F5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400F612-3119-4BB5-AF88-6ECB4EAAB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Authentication: yet another try</a:t>
            </a:r>
          </a:p>
        </p:txBody>
      </p:sp>
      <p:sp>
        <p:nvSpPr>
          <p:cNvPr id="37892" name="Text Box 3">
            <a:extLst>
              <a:ext uri="{FF2B5EF4-FFF2-40B4-BE49-F238E27FC236}">
                <a16:creationId xmlns:a16="http://schemas.microsoft.com/office/drawing/2014/main" id="{F240FEB9-67B7-4EF4-B4BB-9ECB28CB9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1452564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ap3.1: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and sends her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encrypted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secret password to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it.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7893" name="Text Box 4">
            <a:extLst>
              <a:ext uri="{FF2B5EF4-FFF2-40B4-BE49-F238E27FC236}">
                <a16:creationId xmlns:a16="http://schemas.microsoft.com/office/drawing/2014/main" id="{943B279B-8579-4709-A365-B761E5FB3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914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38918" name="Picture 5" descr="Alice">
            <a:extLst>
              <a:ext uri="{FF2B5EF4-FFF2-40B4-BE49-F238E27FC236}">
                <a16:creationId xmlns:a16="http://schemas.microsoft.com/office/drawing/2014/main" id="{5DFA4E52-63A6-4673-8DC7-D8F44F98D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6" descr="Eve">
            <a:extLst>
              <a:ext uri="{FF2B5EF4-FFF2-40B4-BE49-F238E27FC236}">
                <a16:creationId xmlns:a16="http://schemas.microsoft.com/office/drawing/2014/main" id="{CE162A33-5456-45B0-B8D1-70D60278C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7" descr="Bob">
            <a:extLst>
              <a:ext uri="{FF2B5EF4-FFF2-40B4-BE49-F238E27FC236}">
                <a16:creationId xmlns:a16="http://schemas.microsoft.com/office/drawing/2014/main" id="{5D1B4991-3C9A-4AC8-842C-5AEFFAB1B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3670301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>
            <a:extLst>
              <a:ext uri="{FF2B5EF4-FFF2-40B4-BE49-F238E27FC236}">
                <a16:creationId xmlns:a16="http://schemas.microsoft.com/office/drawing/2014/main" id="{29BC1C3A-F286-42F5-A268-BE9A53C27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3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8922" name="Group 9">
            <a:extLst>
              <a:ext uri="{FF2B5EF4-FFF2-40B4-BE49-F238E27FC236}">
                <a16:creationId xmlns:a16="http://schemas.microsoft.com/office/drawing/2014/main" id="{197C23CE-6D09-491B-89AE-EC94F4B41B45}"/>
              </a:ext>
            </a:extLst>
          </p:cNvPr>
          <p:cNvGrpSpPr>
            <a:grpSpLocks/>
          </p:cNvGrpSpPr>
          <p:nvPr/>
        </p:nvGrpSpPr>
        <p:grpSpPr bwMode="auto">
          <a:xfrm>
            <a:off x="3009900" y="3306763"/>
            <a:ext cx="3125788" cy="633412"/>
            <a:chOff x="794" y="1799"/>
            <a:chExt cx="1969" cy="399"/>
          </a:xfrm>
        </p:grpSpPr>
        <p:sp>
          <p:nvSpPr>
            <p:cNvPr id="37907" name="Rectangle 10">
              <a:extLst>
                <a:ext uri="{FF2B5EF4-FFF2-40B4-BE49-F238E27FC236}">
                  <a16:creationId xmlns:a16="http://schemas.microsoft.com/office/drawing/2014/main" id="{AEEBAFC6-DB17-4646-B515-AB8CA28C4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7908" name="Text Box 11">
              <a:extLst>
                <a:ext uri="{FF2B5EF4-FFF2-40B4-BE49-F238E27FC236}">
                  <a16:creationId xmlns:a16="http://schemas.microsoft.com/office/drawing/2014/main" id="{0170879B-C618-4ADF-B367-218571EDD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876"/>
              <a:ext cx="8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9" name="Text Box 12">
              <a:extLst>
                <a:ext uri="{FF2B5EF4-FFF2-40B4-BE49-F238E27FC236}">
                  <a16:creationId xmlns:a16="http://schemas.microsoft.com/office/drawing/2014/main" id="{7BBD256F-E352-4D25-8BB1-6533F62B7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182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7910" name="Line 13">
              <a:extLst>
                <a:ext uri="{FF2B5EF4-FFF2-40B4-BE49-F238E27FC236}">
                  <a16:creationId xmlns:a16="http://schemas.microsoft.com/office/drawing/2014/main" id="{8D1E45A0-8C0D-46D5-8A93-F15D42FC9F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7911" name="Text Box 14">
              <a:extLst>
                <a:ext uri="{FF2B5EF4-FFF2-40B4-BE49-F238E27FC236}">
                  <a16:creationId xmlns:a16="http://schemas.microsoft.com/office/drawing/2014/main" id="{58A46051-AE06-484C-8F8A-4B37D70CF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7912" name="Line 15">
              <a:extLst>
                <a:ext uri="{FF2B5EF4-FFF2-40B4-BE49-F238E27FC236}">
                  <a16:creationId xmlns:a16="http://schemas.microsoft.com/office/drawing/2014/main" id="{9E75C20B-7827-4836-94DF-36B7C0CB53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38923" name="Group 16">
            <a:extLst>
              <a:ext uri="{FF2B5EF4-FFF2-40B4-BE49-F238E27FC236}">
                <a16:creationId xmlns:a16="http://schemas.microsoft.com/office/drawing/2014/main" id="{2C9F70B0-4306-4B62-B81E-56AF2EF07122}"/>
              </a:ext>
            </a:extLst>
          </p:cNvPr>
          <p:cNvGrpSpPr>
            <a:grpSpLocks/>
          </p:cNvGrpSpPr>
          <p:nvPr/>
        </p:nvGrpSpPr>
        <p:grpSpPr bwMode="auto">
          <a:xfrm>
            <a:off x="4568826" y="4235451"/>
            <a:ext cx="1508125" cy="633413"/>
            <a:chOff x="988" y="2719"/>
            <a:chExt cx="950" cy="399"/>
          </a:xfrm>
        </p:grpSpPr>
        <p:sp>
          <p:nvSpPr>
            <p:cNvPr id="37903" name="Rectangle 17">
              <a:extLst>
                <a:ext uri="{FF2B5EF4-FFF2-40B4-BE49-F238E27FC236}">
                  <a16:creationId xmlns:a16="http://schemas.microsoft.com/office/drawing/2014/main" id="{346411E8-4349-4B7B-A539-F5DF26DFF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7904" name="Text Box 18">
              <a:extLst>
                <a:ext uri="{FF2B5EF4-FFF2-40B4-BE49-F238E27FC236}">
                  <a16:creationId xmlns:a16="http://schemas.microsoft.com/office/drawing/2014/main" id="{AF94FE5E-7138-4C5B-B683-DCB83685C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7905" name="Text Box 19">
              <a:extLst>
                <a:ext uri="{FF2B5EF4-FFF2-40B4-BE49-F238E27FC236}">
                  <a16:creationId xmlns:a16="http://schemas.microsoft.com/office/drawing/2014/main" id="{4C4C6E9A-5A74-4434-A7BD-302BB003E6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274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7906" name="Line 20">
              <a:extLst>
                <a:ext uri="{FF2B5EF4-FFF2-40B4-BE49-F238E27FC236}">
                  <a16:creationId xmlns:a16="http://schemas.microsoft.com/office/drawing/2014/main" id="{AC6F01C6-550B-4E9C-9427-7B0A676882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7900" name="Line 21">
            <a:extLst>
              <a:ext uri="{FF2B5EF4-FFF2-40B4-BE49-F238E27FC236}">
                <a16:creationId xmlns:a16="http://schemas.microsoft.com/office/drawing/2014/main" id="{BABB8961-19BB-4C7A-85FC-20936BA6C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4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7901" name="Line 22">
            <a:extLst>
              <a:ext uri="{FF2B5EF4-FFF2-40B4-BE49-F238E27FC236}">
                <a16:creationId xmlns:a16="http://schemas.microsoft.com/office/drawing/2014/main" id="{13C4AD22-AB80-411D-BABE-8AF7AF7049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48114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38926" name="Picture 16" descr="underline_base">
            <a:extLst>
              <a:ext uri="{FF2B5EF4-FFF2-40B4-BE49-F238E27FC236}">
                <a16:creationId xmlns:a16="http://schemas.microsoft.com/office/drawing/2014/main" id="{9A3D715A-C80D-4298-8A95-A25BE6AA74AB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6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>
            <a:extLst>
              <a:ext uri="{FF2B5EF4-FFF2-40B4-BE49-F238E27FC236}">
                <a16:creationId xmlns:a16="http://schemas.microsoft.com/office/drawing/2014/main" id="{07F66A91-5524-4776-AED0-0A32DE48DE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8915" name="Text Box 4">
            <a:extLst>
              <a:ext uri="{FF2B5EF4-FFF2-40B4-BE49-F238E27FC236}">
                <a16:creationId xmlns:a16="http://schemas.microsoft.com/office/drawing/2014/main" id="{5541423C-8F18-46CA-887E-726B811D3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9926" y="3436939"/>
            <a:ext cx="16049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record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and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playback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>
                <a:solidFill>
                  <a:srgbClr val="C00000"/>
                </a:solidFill>
                <a:latin typeface="Arial" charset="0"/>
                <a:cs typeface="Arial" charset="0"/>
              </a:rPr>
              <a:t>still</a:t>
            </a:r>
            <a:r>
              <a:rPr lang="en-US" sz="240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works!</a:t>
            </a:r>
          </a:p>
        </p:txBody>
      </p:sp>
      <p:pic>
        <p:nvPicPr>
          <p:cNvPr id="39940" name="Picture 5" descr="Alice">
            <a:extLst>
              <a:ext uri="{FF2B5EF4-FFF2-40B4-BE49-F238E27FC236}">
                <a16:creationId xmlns:a16="http://schemas.microsoft.com/office/drawing/2014/main" id="{23CD17E1-1266-4061-9FD0-C9CB7FD08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72110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Eve">
            <a:extLst>
              <a:ext uri="{FF2B5EF4-FFF2-40B4-BE49-F238E27FC236}">
                <a16:creationId xmlns:a16="http://schemas.microsoft.com/office/drawing/2014/main" id="{6F85D487-19CE-4090-957C-EE1BFD077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Bob">
            <a:extLst>
              <a:ext uri="{FF2B5EF4-FFF2-40B4-BE49-F238E27FC236}">
                <a16:creationId xmlns:a16="http://schemas.microsoft.com/office/drawing/2014/main" id="{441D93B9-B7A3-4956-9C46-60BC0B072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3670301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Line 8">
            <a:extLst>
              <a:ext uri="{FF2B5EF4-FFF2-40B4-BE49-F238E27FC236}">
                <a16:creationId xmlns:a16="http://schemas.microsoft.com/office/drawing/2014/main" id="{916D69CF-C076-4CD5-A99C-8B4BAC94C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3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8920" name="Rectangle 9">
            <a:extLst>
              <a:ext uri="{FF2B5EF4-FFF2-40B4-BE49-F238E27FC236}">
                <a16:creationId xmlns:a16="http://schemas.microsoft.com/office/drawing/2014/main" id="{5DD6983B-B279-4C94-A478-8E151494E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1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921" name="Text Box 10">
            <a:extLst>
              <a:ext uri="{FF2B5EF4-FFF2-40B4-BE49-F238E27FC236}">
                <a16:creationId xmlns:a16="http://schemas.microsoft.com/office/drawing/2014/main" id="{E4892251-5297-45CA-8E12-158A4D115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111" y="3429000"/>
            <a:ext cx="1338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m Alice</a:t>
            </a:r>
            <a:r>
              <a:rPr lang="ja-JP" altLang="en-US" sz="18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solidFill>
                <a:srgbClr val="808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22" name="Text Box 11">
            <a:extLst>
              <a:ext uri="{FF2B5EF4-FFF2-40B4-BE49-F238E27FC236}">
                <a16:creationId xmlns:a16="http://schemas.microsoft.com/office/drawing/2014/main" id="{F38070DE-43EC-4171-8797-A141A334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202" y="3343276"/>
            <a:ext cx="889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Alice</a:t>
            </a:r>
            <a:r>
              <a:rPr lang="ja-JP" alt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pitchFamily="34" charset="0"/>
                <a:cs typeface="Arial" pitchFamily="34" charset="0"/>
              </a:rPr>
              <a:t>IP addr</a:t>
            </a:r>
          </a:p>
        </p:txBody>
      </p:sp>
      <p:sp>
        <p:nvSpPr>
          <p:cNvPr id="38923" name="Line 12">
            <a:extLst>
              <a:ext uri="{FF2B5EF4-FFF2-40B4-BE49-F238E27FC236}">
                <a16:creationId xmlns:a16="http://schemas.microsoft.com/office/drawing/2014/main" id="{D71263BD-657C-48F6-B278-7AAE3EC7C9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71913" y="3316289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8924" name="Text Box 13">
            <a:extLst>
              <a:ext uri="{FF2B5EF4-FFF2-40B4-BE49-F238E27FC236}">
                <a16:creationId xmlns:a16="http://schemas.microsoft.com/office/drawing/2014/main" id="{3770C72D-A195-47D3-AC73-B88FD2461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3328988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charset="0"/>
                <a:cs typeface="Arial" charset="0"/>
              </a:rPr>
              <a:t>encrypted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808080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8925" name="Line 14">
            <a:extLst>
              <a:ext uri="{FF2B5EF4-FFF2-40B4-BE49-F238E27FC236}">
                <a16:creationId xmlns:a16="http://schemas.microsoft.com/office/drawing/2014/main" id="{EB852835-B01B-46BB-9D9A-4448AB03CA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1563" y="3316289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9950" name="Group 15">
            <a:extLst>
              <a:ext uri="{FF2B5EF4-FFF2-40B4-BE49-F238E27FC236}">
                <a16:creationId xmlns:a16="http://schemas.microsoft.com/office/drawing/2014/main" id="{A2C0651E-453D-4EAE-B967-7D871024ACCB}"/>
              </a:ext>
            </a:extLst>
          </p:cNvPr>
          <p:cNvGrpSpPr>
            <a:grpSpLocks/>
          </p:cNvGrpSpPr>
          <p:nvPr/>
        </p:nvGrpSpPr>
        <p:grpSpPr bwMode="auto">
          <a:xfrm>
            <a:off x="4832351" y="4224338"/>
            <a:ext cx="1508125" cy="633412"/>
            <a:chOff x="988" y="2719"/>
            <a:chExt cx="950" cy="399"/>
          </a:xfrm>
        </p:grpSpPr>
        <p:sp>
          <p:nvSpPr>
            <p:cNvPr id="38943" name="Rectangle 16">
              <a:extLst>
                <a:ext uri="{FF2B5EF4-FFF2-40B4-BE49-F238E27FC236}">
                  <a16:creationId xmlns:a16="http://schemas.microsoft.com/office/drawing/2014/main" id="{5479B1CE-1857-4B1A-9899-C0046D739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44" name="Text Box 17">
              <a:extLst>
                <a:ext uri="{FF2B5EF4-FFF2-40B4-BE49-F238E27FC236}">
                  <a16:creationId xmlns:a16="http://schemas.microsoft.com/office/drawing/2014/main" id="{13C5A2D1-B270-4AC8-846B-17293EBC96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8945" name="Text Box 18">
              <a:extLst>
                <a:ext uri="{FF2B5EF4-FFF2-40B4-BE49-F238E27FC236}">
                  <a16:creationId xmlns:a16="http://schemas.microsoft.com/office/drawing/2014/main" id="{F4DED607-51DB-451A-9F10-89F5FAE488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274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8946" name="Line 19">
              <a:extLst>
                <a:ext uri="{FF2B5EF4-FFF2-40B4-BE49-F238E27FC236}">
                  <a16:creationId xmlns:a16="http://schemas.microsoft.com/office/drawing/2014/main" id="{CC6D48E2-9AA9-48FE-9EA1-88DD8412D2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8927" name="Line 20">
            <a:extLst>
              <a:ext uri="{FF2B5EF4-FFF2-40B4-BE49-F238E27FC236}">
                <a16:creationId xmlns:a16="http://schemas.microsoft.com/office/drawing/2014/main" id="{56DF1E26-0B27-4EB6-83BA-F759809E7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1564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39952" name="Picture 21" descr="EN00179_[1]">
            <a:extLst>
              <a:ext uri="{FF2B5EF4-FFF2-40B4-BE49-F238E27FC236}">
                <a16:creationId xmlns:a16="http://schemas.microsoft.com/office/drawing/2014/main" id="{1F6B9241-7453-463D-BB35-7FD9A8AA54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3451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29" name="Line 22">
            <a:extLst>
              <a:ext uri="{FF2B5EF4-FFF2-40B4-BE49-F238E27FC236}">
                <a16:creationId xmlns:a16="http://schemas.microsoft.com/office/drawing/2014/main" id="{2F8FE816-844C-457C-B11D-B94FF2ADF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375" y="4106864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8930" name="Line 23">
            <a:extLst>
              <a:ext uri="{FF2B5EF4-FFF2-40B4-BE49-F238E27FC236}">
                <a16:creationId xmlns:a16="http://schemas.microsoft.com/office/drawing/2014/main" id="{E6945A9C-8BF1-4641-83FA-1AA6001ACD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8864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39955" name="Group 24">
            <a:extLst>
              <a:ext uri="{FF2B5EF4-FFF2-40B4-BE49-F238E27FC236}">
                <a16:creationId xmlns:a16="http://schemas.microsoft.com/office/drawing/2014/main" id="{8355D4EB-4E99-466B-89D6-EB56DC910466}"/>
              </a:ext>
            </a:extLst>
          </p:cNvPr>
          <p:cNvGrpSpPr>
            <a:grpSpLocks/>
          </p:cNvGrpSpPr>
          <p:nvPr/>
        </p:nvGrpSpPr>
        <p:grpSpPr bwMode="auto">
          <a:xfrm>
            <a:off x="5056189" y="5368926"/>
            <a:ext cx="3125787" cy="633413"/>
            <a:chOff x="794" y="1799"/>
            <a:chExt cx="1969" cy="399"/>
          </a:xfrm>
        </p:grpSpPr>
        <p:sp>
          <p:nvSpPr>
            <p:cNvPr id="38937" name="Rectangle 25">
              <a:extLst>
                <a:ext uri="{FF2B5EF4-FFF2-40B4-BE49-F238E27FC236}">
                  <a16:creationId xmlns:a16="http://schemas.microsoft.com/office/drawing/2014/main" id="{F91017F6-A330-4A60-B7A3-C8CA48B23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38" name="Text Box 26">
              <a:extLst>
                <a:ext uri="{FF2B5EF4-FFF2-40B4-BE49-F238E27FC236}">
                  <a16:creationId xmlns:a16="http://schemas.microsoft.com/office/drawing/2014/main" id="{C9BEB233-316E-4907-B8F8-F4677B6BD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876"/>
              <a:ext cx="8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 Alice</a:t>
              </a:r>
              <a:r>
                <a:rPr lang="ja-JP" altLang="en-US" sz="18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39" name="Text Box 27">
              <a:extLst>
                <a:ext uri="{FF2B5EF4-FFF2-40B4-BE49-F238E27FC236}">
                  <a16:creationId xmlns:a16="http://schemas.microsoft.com/office/drawing/2014/main" id="{EB667378-DC64-4A26-A473-CE9D106761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1822"/>
              <a:ext cx="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Alice</a:t>
              </a:r>
              <a:r>
                <a:rPr lang="ja-JP" alt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’</a:t>
              </a:r>
              <a:r>
                <a:rPr lang="en-US" altLang="ja-JP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 addr</a:t>
              </a:r>
            </a:p>
          </p:txBody>
        </p:sp>
        <p:sp>
          <p:nvSpPr>
            <p:cNvPr id="38940" name="Line 28">
              <a:extLst>
                <a:ext uri="{FF2B5EF4-FFF2-40B4-BE49-F238E27FC236}">
                  <a16:creationId xmlns:a16="http://schemas.microsoft.com/office/drawing/2014/main" id="{3E823DE7-C9E7-44F9-B89C-BACB927CB2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8941" name="Text Box 29">
              <a:extLst>
                <a:ext uri="{FF2B5EF4-FFF2-40B4-BE49-F238E27FC236}">
                  <a16:creationId xmlns:a16="http://schemas.microsoft.com/office/drawing/2014/main" id="{B7FB25F6-BA65-4526-BA39-FA90A0B72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encrypted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8942" name="Line 30">
              <a:extLst>
                <a:ext uri="{FF2B5EF4-FFF2-40B4-BE49-F238E27FC236}">
                  <a16:creationId xmlns:a16="http://schemas.microsoft.com/office/drawing/2014/main" id="{9B6BBBBF-62D6-44FD-BBE2-61CBA4A7E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38932" name="Line 31">
            <a:extLst>
              <a:ext uri="{FF2B5EF4-FFF2-40B4-BE49-F238E27FC236}">
                <a16:creationId xmlns:a16="http://schemas.microsoft.com/office/drawing/2014/main" id="{BFB73BFB-0AD7-4C1C-B24A-36433E1828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2188" y="4741864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8933" name="Line 32">
            <a:extLst>
              <a:ext uri="{FF2B5EF4-FFF2-40B4-BE49-F238E27FC236}">
                <a16:creationId xmlns:a16="http://schemas.microsoft.com/office/drawing/2014/main" id="{DF51E260-7DF5-451C-A0AA-C699B1C112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21289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39958" name="Rectangle 2">
            <a:extLst>
              <a:ext uri="{FF2B5EF4-FFF2-40B4-BE49-F238E27FC236}">
                <a16:creationId xmlns:a16="http://schemas.microsoft.com/office/drawing/2014/main" id="{D2BC6B4C-263F-4F7E-A7D5-0E7EBB8E4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Authentication: yet another try</a:t>
            </a:r>
          </a:p>
        </p:txBody>
      </p:sp>
      <p:sp>
        <p:nvSpPr>
          <p:cNvPr id="38935" name="Text Box 3">
            <a:extLst>
              <a:ext uri="{FF2B5EF4-FFF2-40B4-BE49-F238E27FC236}">
                <a16:creationId xmlns:a16="http://schemas.microsoft.com/office/drawing/2014/main" id="{D95A978F-0998-4409-9877-C6BE7B1A8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1452564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Protocol ap3.1: 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Alice says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I am Alice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and sends her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encrypted</a:t>
            </a:r>
            <a:r>
              <a:rPr lang="en-US" sz="280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Gill Sans MT" pitchFamily="34" charset="0"/>
              </a:rPr>
              <a:t>secret password to 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itchFamily="34" charset="0"/>
              </a:rPr>
              <a:t> it.</a:t>
            </a:r>
            <a:endParaRPr lang="en-US" sz="2800">
              <a:solidFill>
                <a:srgbClr val="000000"/>
              </a:solidFill>
              <a:latin typeface="Gill Sans MT" pitchFamily="34" charset="0"/>
            </a:endParaRPr>
          </a:p>
        </p:txBody>
      </p:sp>
      <p:pic>
        <p:nvPicPr>
          <p:cNvPr id="39960" name="Picture 16" descr="underline_base">
            <a:extLst>
              <a:ext uri="{FF2B5EF4-FFF2-40B4-BE49-F238E27FC236}">
                <a16:creationId xmlns:a16="http://schemas.microsoft.com/office/drawing/2014/main" id="{3944C724-EF84-45F3-87D8-1F5CB735E16C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6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>
            <a:extLst>
              <a:ext uri="{FF2B5EF4-FFF2-40B4-BE49-F238E27FC236}">
                <a16:creationId xmlns:a16="http://schemas.microsoft.com/office/drawing/2014/main" id="{801178CC-C0CA-4D31-93BB-B612A01DA0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CBBA8CFF-E7C6-4BCC-A054-6DAC1CCF4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1316039"/>
            <a:ext cx="3536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avoid playback attack</a:t>
            </a: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395A0A7E-9E5A-4280-8ED5-A8E1B9349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9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Failures, drawbacks?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1D240B9A-6880-4098-90DA-0612734B4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288" y="1755776"/>
            <a:ext cx="5911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nonce: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number (R) used only 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once-in-a-lifetime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54922781-B40F-4278-A8AF-A1805F774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162176"/>
            <a:ext cx="75644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i="1">
                <a:solidFill>
                  <a:srgbClr val="C00000"/>
                </a:solidFill>
                <a:latin typeface="Gill Sans MT" pitchFamily="34" charset="0"/>
              </a:rPr>
              <a:t>ap4.0: </a:t>
            </a: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to prove Alice </a:t>
            </a:r>
            <a:r>
              <a:rPr lang="ja-JP" altLang="en-US" sz="2400">
                <a:solidFill>
                  <a:srgbClr val="000000"/>
                </a:solidFill>
                <a:latin typeface="Gill Sans MT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Gill Sans MT" pitchFamily="34" charset="0"/>
              </a:rPr>
              <a:t>live</a:t>
            </a:r>
            <a:r>
              <a:rPr lang="ja-JP" altLang="en-US" sz="2400">
                <a:solidFill>
                  <a:srgbClr val="000000"/>
                </a:solidFill>
                <a:latin typeface="Gill Sans MT" pitchFamily="34" charset="0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Gill Sans MT" pitchFamily="34" charset="0"/>
              </a:rPr>
              <a:t>, Bob sends Alice </a:t>
            </a:r>
            <a:r>
              <a:rPr lang="en-US" altLang="ja-JP" sz="2400" i="1">
                <a:solidFill>
                  <a:srgbClr val="C00000"/>
                </a:solidFill>
                <a:latin typeface="Gill Sans MT" pitchFamily="34" charset="0"/>
              </a:rPr>
              <a:t>nonce</a:t>
            </a:r>
            <a:r>
              <a:rPr lang="en-US" altLang="ja-JP" sz="2400">
                <a:solidFill>
                  <a:srgbClr val="000000"/>
                </a:solidFill>
                <a:latin typeface="Gill Sans MT" pitchFamily="34" charset="0"/>
              </a:rPr>
              <a:t>, R.  Alice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must return R, encrypted with shared secret key</a:t>
            </a:r>
          </a:p>
        </p:txBody>
      </p:sp>
      <p:pic>
        <p:nvPicPr>
          <p:cNvPr id="40967" name="Picture 7" descr="Alice">
            <a:extLst>
              <a:ext uri="{FF2B5EF4-FFF2-40B4-BE49-F238E27FC236}">
                <a16:creationId xmlns:a16="http://schemas.microsoft.com/office/drawing/2014/main" id="{3E394C8F-9EF5-4B96-A2F5-259363316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3736976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8" descr="Bob">
            <a:extLst>
              <a:ext uri="{FF2B5EF4-FFF2-40B4-BE49-F238E27FC236}">
                <a16:creationId xmlns:a16="http://schemas.microsoft.com/office/drawing/2014/main" id="{2AD8F5BE-F29E-4443-9A91-FA9C25C06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3686176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50E0836-5DCD-441D-92A7-F41857393A5C}"/>
              </a:ext>
            </a:extLst>
          </p:cNvPr>
          <p:cNvGrpSpPr>
            <a:grpSpLocks/>
          </p:cNvGrpSpPr>
          <p:nvPr/>
        </p:nvGrpSpPr>
        <p:grpSpPr bwMode="auto">
          <a:xfrm>
            <a:off x="4257675" y="3467101"/>
            <a:ext cx="3697288" cy="614363"/>
            <a:chOff x="2733675" y="3467100"/>
            <a:chExt cx="3697288" cy="614363"/>
          </a:xfrm>
        </p:grpSpPr>
        <p:sp>
          <p:nvSpPr>
            <p:cNvPr id="39957" name="Line 9">
              <a:extLst>
                <a:ext uri="{FF2B5EF4-FFF2-40B4-BE49-F238E27FC236}">
                  <a16:creationId xmlns:a16="http://schemas.microsoft.com/office/drawing/2014/main" id="{39E62E9E-72C7-4078-995C-83B01173B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9958" name="Text Box 10">
              <a:extLst>
                <a:ext uri="{FF2B5EF4-FFF2-40B4-BE49-F238E27FC236}">
                  <a16:creationId xmlns:a16="http://schemas.microsoft.com/office/drawing/2014/main" id="{C6F623D1-AA75-4E51-B5A9-136C1DB5F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9565" y="3467100"/>
              <a:ext cx="182678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ja-JP" altLang="en-US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altLang="ja-JP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 am Alice</a:t>
              </a:r>
              <a:r>
                <a:rPr lang="ja-JP" altLang="en-US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”</a:t>
              </a:r>
              <a:endParaRPr 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66791BA-D366-4469-B0C8-A9BC5BD7A23E}"/>
              </a:ext>
            </a:extLst>
          </p:cNvPr>
          <p:cNvGrpSpPr>
            <a:grpSpLocks/>
          </p:cNvGrpSpPr>
          <p:nvPr/>
        </p:nvGrpSpPr>
        <p:grpSpPr bwMode="auto">
          <a:xfrm>
            <a:off x="4251325" y="4141788"/>
            <a:ext cx="3697288" cy="557212"/>
            <a:chOff x="2727325" y="4141788"/>
            <a:chExt cx="3697288" cy="557212"/>
          </a:xfrm>
        </p:grpSpPr>
        <p:sp>
          <p:nvSpPr>
            <p:cNvPr id="39955" name="Line 11">
              <a:extLst>
                <a:ext uri="{FF2B5EF4-FFF2-40B4-BE49-F238E27FC236}">
                  <a16:creationId xmlns:a16="http://schemas.microsoft.com/office/drawing/2014/main" id="{F2E09415-0663-4F30-90AD-92EE8ED5FC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9956" name="Text Box 13">
              <a:extLst>
                <a:ext uri="{FF2B5EF4-FFF2-40B4-BE49-F238E27FC236}">
                  <a16:creationId xmlns:a16="http://schemas.microsoft.com/office/drawing/2014/main" id="{C06F11A6-5F93-45A8-B06F-88408E2C5B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>
                  <a:solidFill>
                    <a:srgbClr val="00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F9DC6A3-AB3D-4E10-82F3-EC67C72E55BE}"/>
              </a:ext>
            </a:extLst>
          </p:cNvPr>
          <p:cNvGrpSpPr>
            <a:grpSpLocks/>
          </p:cNvGrpSpPr>
          <p:nvPr/>
        </p:nvGrpSpPr>
        <p:grpSpPr bwMode="auto">
          <a:xfrm>
            <a:off x="4259264" y="4700589"/>
            <a:ext cx="5965825" cy="1616075"/>
            <a:chOff x="2735263" y="4700588"/>
            <a:chExt cx="5965825" cy="1616075"/>
          </a:xfrm>
        </p:grpSpPr>
        <p:sp>
          <p:nvSpPr>
            <p:cNvPr id="39950" name="Line 12">
              <a:extLst>
                <a:ext uri="{FF2B5EF4-FFF2-40B4-BE49-F238E27FC236}">
                  <a16:creationId xmlns:a16="http://schemas.microsoft.com/office/drawing/2014/main" id="{DB45501B-E5B2-4E5F-8EB7-E8EF20EA2B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40975" name="Group 14">
              <a:extLst>
                <a:ext uri="{FF2B5EF4-FFF2-40B4-BE49-F238E27FC236}">
                  <a16:creationId xmlns:a16="http://schemas.microsoft.com/office/drawing/2014/main" id="{115A8FF5-BB56-4D20-A5C6-94940032F8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39953" name="Text Box 15">
                <a:extLst>
                  <a:ext uri="{FF2B5EF4-FFF2-40B4-BE49-F238E27FC236}">
                    <a16:creationId xmlns:a16="http://schemas.microsoft.com/office/drawing/2014/main" id="{12894582-6BD8-4BED-9EA6-963E3F9521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39954" name="Text Box 16">
                <a:extLst>
                  <a:ext uri="{FF2B5EF4-FFF2-40B4-BE49-F238E27FC236}">
                    <a16:creationId xmlns:a16="http://schemas.microsoft.com/office/drawing/2014/main" id="{5768689D-AC9B-422D-8D17-FF954113C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39952" name="Text Box 17">
              <a:extLst>
                <a:ext uri="{FF2B5EF4-FFF2-40B4-BE49-F238E27FC236}">
                  <a16:creationId xmlns:a16="http://schemas.microsoft.com/office/drawing/2014/main" id="{DD855C18-8210-4599-B368-97F97E68F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40972" name="Rectangle 2">
            <a:extLst>
              <a:ext uri="{FF2B5EF4-FFF2-40B4-BE49-F238E27FC236}">
                <a16:creationId xmlns:a16="http://schemas.microsoft.com/office/drawing/2014/main" id="{39103BF8-C7A9-40FF-859D-5FF1F7203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41288"/>
            <a:ext cx="7772400" cy="1143000"/>
          </a:xfrm>
        </p:spPr>
        <p:txBody>
          <a:bodyPr/>
          <a:lstStyle/>
          <a:p>
            <a:r>
              <a:rPr lang="en-US" altLang="en-US"/>
              <a:t>Authentication: yet another try</a:t>
            </a:r>
          </a:p>
        </p:txBody>
      </p:sp>
      <p:pic>
        <p:nvPicPr>
          <p:cNvPr id="40973" name="Picture 16" descr="underline_base">
            <a:extLst>
              <a:ext uri="{FF2B5EF4-FFF2-40B4-BE49-F238E27FC236}">
                <a16:creationId xmlns:a16="http://schemas.microsoft.com/office/drawing/2014/main" id="{62B0BDE7-80F5-4555-9227-71E1E36EE92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288" y="944564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1" descr="underline_base">
            <a:extLst>
              <a:ext uri="{FF2B5EF4-FFF2-40B4-BE49-F238E27FC236}">
                <a16:creationId xmlns:a16="http://schemas.microsoft.com/office/drawing/2014/main" id="{E9EFA922-67F6-4C34-89A1-3C64CCA4E80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1062039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2" name="Rectangle 5">
            <a:extLst>
              <a:ext uri="{FF2B5EF4-FFF2-40B4-BE49-F238E27FC236}">
                <a16:creationId xmlns:a16="http://schemas.microsoft.com/office/drawing/2014/main" id="{8B13FD60-480A-4DAF-BC6C-C2A56EFA394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A79F1792-B8A7-4583-B167-DC2C62FE4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Authentication: ap5.0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E62DFBD9-5587-4A1E-B9F9-A6AA7B50B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8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None/>
            </a:pPr>
            <a:r>
              <a:rPr lang="en-US" altLang="en-US"/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altLang="en-US"/>
              <a:t>can we authenticate using public key techniques?</a:t>
            </a:r>
          </a:p>
          <a:p>
            <a:pPr>
              <a:lnSpc>
                <a:spcPts val="2800"/>
              </a:lnSpc>
              <a:buNone/>
            </a:pPr>
            <a:r>
              <a:rPr lang="en-US" altLang="en-US" i="1">
                <a:solidFill>
                  <a:srgbClr val="C00000"/>
                </a:solidFill>
              </a:rPr>
              <a:t>ap5.0: </a:t>
            </a:r>
            <a:r>
              <a:rPr lang="en-US" altLang="en-US"/>
              <a:t>use nonce, public key cryptography</a:t>
            </a:r>
          </a:p>
        </p:txBody>
      </p:sp>
      <p:pic>
        <p:nvPicPr>
          <p:cNvPr id="41990" name="Picture 4" descr="Alice">
            <a:extLst>
              <a:ext uri="{FF2B5EF4-FFF2-40B4-BE49-F238E27FC236}">
                <a16:creationId xmlns:a16="http://schemas.microsoft.com/office/drawing/2014/main" id="{84FADB5A-C6A5-4945-B5BB-DDB7D6AF5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448051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5" descr="Bob">
            <a:extLst>
              <a:ext uri="{FF2B5EF4-FFF2-40B4-BE49-F238E27FC236}">
                <a16:creationId xmlns:a16="http://schemas.microsoft.com/office/drawing/2014/main" id="{83BE7A10-F56C-457B-A3A9-C05D1EF28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275" y="3397251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Line 6">
            <a:extLst>
              <a:ext uri="{FF2B5EF4-FFF2-40B4-BE49-F238E27FC236}">
                <a16:creationId xmlns:a16="http://schemas.microsoft.com/office/drawing/2014/main" id="{81C10D66-2ECD-465E-A282-4E36669F3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0968" name="Text Box 7">
            <a:extLst>
              <a:ext uri="{FF2B5EF4-FFF2-40B4-BE49-F238E27FC236}">
                <a16:creationId xmlns:a16="http://schemas.microsoft.com/office/drawing/2014/main" id="{23295F6F-C0D3-4F77-8559-B3EEAED2A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541" y="3178176"/>
            <a:ext cx="1826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 am Alice</a:t>
            </a:r>
            <a:r>
              <a:rPr lang="ja-JP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2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012A4409-78AD-4AF1-A13B-07C4B487C9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33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44499830-52A7-4ADA-AF56-06C8992BA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4525" y="4389439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0971" name="Text Box 10">
            <a:extLst>
              <a:ext uri="{FF2B5EF4-FFF2-40B4-BE49-F238E27FC236}">
                <a16:creationId xmlns:a16="http://schemas.microsoft.com/office/drawing/2014/main" id="{1F526DC0-F860-4F02-B9B4-59E9EF43D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900" y="3708401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2" name="Text Box 11">
            <a:extLst>
              <a:ext uri="{FF2B5EF4-FFF2-40B4-BE49-F238E27FC236}">
                <a16:creationId xmlns:a16="http://schemas.microsoft.com/office/drawing/2014/main" id="{A765A273-89DC-41EC-A101-1E5748D72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6539" y="3455988"/>
            <a:ext cx="2332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Bob computes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41998" name="Group 12">
            <a:extLst>
              <a:ext uri="{FF2B5EF4-FFF2-40B4-BE49-F238E27FC236}">
                <a16:creationId xmlns:a16="http://schemas.microsoft.com/office/drawing/2014/main" id="{BE7B689F-F215-42F4-B557-803C0B24F8C4}"/>
              </a:ext>
            </a:extLst>
          </p:cNvPr>
          <p:cNvGrpSpPr>
            <a:grpSpLocks/>
          </p:cNvGrpSpPr>
          <p:nvPr/>
        </p:nvGrpSpPr>
        <p:grpSpPr bwMode="auto">
          <a:xfrm>
            <a:off x="5592763" y="3965575"/>
            <a:ext cx="1073150" cy="673100"/>
            <a:chOff x="2838" y="2891"/>
            <a:chExt cx="676" cy="424"/>
          </a:xfrm>
        </p:grpSpPr>
        <p:sp>
          <p:nvSpPr>
            <p:cNvPr id="40998" name="Text Box 13">
              <a:extLst>
                <a:ext uri="{FF2B5EF4-FFF2-40B4-BE49-F238E27FC236}">
                  <a16:creationId xmlns:a16="http://schemas.microsoft.com/office/drawing/2014/main" id="{6D3CFDE8-B85D-41B4-A670-B54F88435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>
                  <a:solidFill>
                    <a:srgbClr val="000000"/>
                  </a:solidFill>
                  <a:latin typeface="Arial" charset="0"/>
                  <a:cs typeface="Arial" charset="0"/>
                </a:rPr>
                <a:t>K   (R)</a:t>
              </a:r>
            </a:p>
          </p:txBody>
        </p:sp>
        <p:sp>
          <p:nvSpPr>
            <p:cNvPr id="40999" name="Text Box 14">
              <a:extLst>
                <a:ext uri="{FF2B5EF4-FFF2-40B4-BE49-F238E27FC236}">
                  <a16:creationId xmlns:a16="http://schemas.microsoft.com/office/drawing/2014/main" id="{55E37650-88B6-4BA6-9971-A7B813B28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1000" name="Text Box 15">
              <a:extLst>
                <a:ext uri="{FF2B5EF4-FFF2-40B4-BE49-F238E27FC236}">
                  <a16:creationId xmlns:a16="http://schemas.microsoft.com/office/drawing/2014/main" id="{B463A5E4-9138-4870-8762-7161EB7FD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0974" name="Line 16">
            <a:extLst>
              <a:ext uri="{FF2B5EF4-FFF2-40B4-BE49-F238E27FC236}">
                <a16:creationId xmlns:a16="http://schemas.microsoft.com/office/drawing/2014/main" id="{4BCD7766-36DC-42F5-A0CC-EF3839A173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0239" y="4811714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0975" name="Text Box 17">
            <a:extLst>
              <a:ext uri="{FF2B5EF4-FFF2-40B4-BE49-F238E27FC236}">
                <a16:creationId xmlns:a16="http://schemas.microsoft.com/office/drawing/2014/main" id="{67D78F54-331F-4663-A24C-476450B8F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6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altLang="ja-JP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send me your public key</a:t>
            </a:r>
            <a:r>
              <a:rPr lang="ja-JP" alt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en-US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Line 18">
            <a:extLst>
              <a:ext uri="{FF2B5EF4-FFF2-40B4-BE49-F238E27FC236}">
                <a16:creationId xmlns:a16="http://schemas.microsoft.com/office/drawing/2014/main" id="{4E81B6F2-E7C6-484A-9299-3F7E49C3A0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9" y="5383214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2002" name="Group 19">
            <a:extLst>
              <a:ext uri="{FF2B5EF4-FFF2-40B4-BE49-F238E27FC236}">
                <a16:creationId xmlns:a16="http://schemas.microsoft.com/office/drawing/2014/main" id="{F760F674-D13A-44F1-A403-3996F5D6FA2D}"/>
              </a:ext>
            </a:extLst>
          </p:cNvPr>
          <p:cNvGrpSpPr>
            <a:grpSpLocks/>
          </p:cNvGrpSpPr>
          <p:nvPr/>
        </p:nvGrpSpPr>
        <p:grpSpPr bwMode="auto">
          <a:xfrm>
            <a:off x="6045201" y="4960939"/>
            <a:ext cx="612775" cy="701675"/>
            <a:chOff x="828" y="3234"/>
            <a:chExt cx="386" cy="442"/>
          </a:xfrm>
        </p:grpSpPr>
        <p:sp>
          <p:nvSpPr>
            <p:cNvPr id="40995" name="Text Box 20">
              <a:extLst>
                <a:ext uri="{FF2B5EF4-FFF2-40B4-BE49-F238E27FC236}">
                  <a16:creationId xmlns:a16="http://schemas.microsoft.com/office/drawing/2014/main" id="{1245D2DE-DE04-4927-A3DF-317A885A9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>
                  <a:solidFill>
                    <a:srgbClr val="000000"/>
                  </a:solidFill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96" name="Text Box 21">
              <a:extLst>
                <a:ext uri="{FF2B5EF4-FFF2-40B4-BE49-F238E27FC236}">
                  <a16:creationId xmlns:a16="http://schemas.microsoft.com/office/drawing/2014/main" id="{926423B6-0478-4CA1-9976-8AF371D9E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7" name="Text Box 22">
              <a:extLst>
                <a:ext uri="{FF2B5EF4-FFF2-40B4-BE49-F238E27FC236}">
                  <a16:creationId xmlns:a16="http://schemas.microsoft.com/office/drawing/2014/main" id="{B03065AD-B335-4844-978E-F54949A90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42003" name="Group 23">
            <a:extLst>
              <a:ext uri="{FF2B5EF4-FFF2-40B4-BE49-F238E27FC236}">
                <a16:creationId xmlns:a16="http://schemas.microsoft.com/office/drawing/2014/main" id="{27E7F1AA-F15E-452D-A7EC-6F25CBB79468}"/>
              </a:ext>
            </a:extLst>
          </p:cNvPr>
          <p:cNvGrpSpPr>
            <a:grpSpLocks/>
          </p:cNvGrpSpPr>
          <p:nvPr/>
        </p:nvGrpSpPr>
        <p:grpSpPr bwMode="auto">
          <a:xfrm>
            <a:off x="7785100" y="3703639"/>
            <a:ext cx="2197100" cy="714375"/>
            <a:chOff x="1037" y="3592"/>
            <a:chExt cx="1384" cy="450"/>
          </a:xfrm>
        </p:grpSpPr>
        <p:sp>
          <p:nvSpPr>
            <p:cNvPr id="40988" name="Text Box 24">
              <a:extLst>
                <a:ext uri="{FF2B5EF4-FFF2-40B4-BE49-F238E27FC236}">
                  <a16:creationId xmlns:a16="http://schemas.microsoft.com/office/drawing/2014/main" id="{17403082-32E8-4BBF-A1F2-C580AA3C1D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9" y="3687"/>
              <a:ext cx="11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9" name="Text Box 25">
              <a:extLst>
                <a:ext uri="{FF2B5EF4-FFF2-40B4-BE49-F238E27FC236}">
                  <a16:creationId xmlns:a16="http://schemas.microsoft.com/office/drawing/2014/main" id="{6CC5914E-DCD0-40BF-917C-9B5068530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2" y="381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0" name="Text Box 26">
              <a:extLst>
                <a:ext uri="{FF2B5EF4-FFF2-40B4-BE49-F238E27FC236}">
                  <a16:creationId xmlns:a16="http://schemas.microsoft.com/office/drawing/2014/main" id="{E4E55F0D-F522-4D98-9266-BEE38B0CB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592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grpSp>
          <p:nvGrpSpPr>
            <p:cNvPr id="42015" name="Group 27">
              <a:extLst>
                <a:ext uri="{FF2B5EF4-FFF2-40B4-BE49-F238E27FC236}">
                  <a16:creationId xmlns:a16="http://schemas.microsoft.com/office/drawing/2014/main" id="{D652E12E-BE15-4A8C-9013-DA5D68FC21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7" y="3599"/>
              <a:ext cx="422" cy="443"/>
              <a:chOff x="741" y="3255"/>
              <a:chExt cx="422" cy="443"/>
            </a:xfrm>
          </p:grpSpPr>
          <p:sp>
            <p:nvSpPr>
              <p:cNvPr id="40992" name="Text Box 28">
                <a:extLst>
                  <a:ext uri="{FF2B5EF4-FFF2-40B4-BE49-F238E27FC236}">
                    <a16:creationId xmlns:a16="http://schemas.microsoft.com/office/drawing/2014/main" id="{A06996E4-190D-4893-A006-3FC9879BFB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" y="3355"/>
                <a:ext cx="40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  <p:sp>
            <p:nvSpPr>
              <p:cNvPr id="40993" name="Text Box 29">
                <a:extLst>
                  <a:ext uri="{FF2B5EF4-FFF2-40B4-BE49-F238E27FC236}">
                    <a16:creationId xmlns:a16="http://schemas.microsoft.com/office/drawing/2014/main" id="{097A0CD0-7437-4F7A-A0EC-148FFCA32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2" y="3467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0994" name="Text Box 30">
                <a:extLst>
                  <a:ext uri="{FF2B5EF4-FFF2-40B4-BE49-F238E27FC236}">
                    <a16:creationId xmlns:a16="http://schemas.microsoft.com/office/drawing/2014/main" id="{C1941215-C7D3-4DA3-A8F9-1B39E0FBAF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1" y="3255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40979" name="Text Box 31">
            <a:extLst>
              <a:ext uri="{FF2B5EF4-FFF2-40B4-BE49-F238E27FC236}">
                <a16:creationId xmlns:a16="http://schemas.microsoft.com/office/drawing/2014/main" id="{DB0EACE8-F9BB-405C-BC51-E9A112A13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638" y="4352926"/>
            <a:ext cx="3035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and knows only Alice could have the private key, that encrypted R such that</a:t>
            </a:r>
          </a:p>
        </p:txBody>
      </p:sp>
      <p:grpSp>
        <p:nvGrpSpPr>
          <p:cNvPr id="42005" name="Group 32">
            <a:extLst>
              <a:ext uri="{FF2B5EF4-FFF2-40B4-BE49-F238E27FC236}">
                <a16:creationId xmlns:a16="http://schemas.microsoft.com/office/drawing/2014/main" id="{C8D654DE-4D0F-4FFB-A075-91746F0E7433}"/>
              </a:ext>
            </a:extLst>
          </p:cNvPr>
          <p:cNvGrpSpPr>
            <a:grpSpLocks/>
          </p:cNvGrpSpPr>
          <p:nvPr/>
        </p:nvGrpSpPr>
        <p:grpSpPr bwMode="auto">
          <a:xfrm>
            <a:off x="8020050" y="5453064"/>
            <a:ext cx="1893888" cy="763587"/>
            <a:chOff x="938" y="3588"/>
            <a:chExt cx="1193" cy="481"/>
          </a:xfrm>
        </p:grpSpPr>
        <p:sp>
          <p:nvSpPr>
            <p:cNvPr id="40982" name="Text Box 33">
              <a:extLst>
                <a:ext uri="{FF2B5EF4-FFF2-40B4-BE49-F238E27FC236}">
                  <a16:creationId xmlns:a16="http://schemas.microsoft.com/office/drawing/2014/main" id="{2C4DB356-B5FD-449B-80B9-3DDD2352F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3" name="Text Box 34">
              <a:extLst>
                <a:ext uri="{FF2B5EF4-FFF2-40B4-BE49-F238E27FC236}">
                  <a16:creationId xmlns:a16="http://schemas.microsoft.com/office/drawing/2014/main" id="{25ED56A7-E30B-4F62-9D52-7C9675D16C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4" name="Text Box 35">
              <a:extLst>
                <a:ext uri="{FF2B5EF4-FFF2-40B4-BE49-F238E27FC236}">
                  <a16:creationId xmlns:a16="http://schemas.microsoft.com/office/drawing/2014/main" id="{C65005FD-B730-4E32-B761-58371A57F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0985" name="Text Box 36">
              <a:extLst>
                <a:ext uri="{FF2B5EF4-FFF2-40B4-BE49-F238E27FC236}">
                  <a16:creationId xmlns:a16="http://schemas.microsoft.com/office/drawing/2014/main" id="{F51A0ABD-6234-481A-BA02-31B0A8DB7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86" name="Text Box 37">
              <a:extLst>
                <a:ext uri="{FF2B5EF4-FFF2-40B4-BE49-F238E27FC236}">
                  <a16:creationId xmlns:a16="http://schemas.microsoft.com/office/drawing/2014/main" id="{F4B37BAE-CFD6-4FC9-932E-C1C1538AA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7" name="Text Box 38">
              <a:extLst>
                <a:ext uri="{FF2B5EF4-FFF2-40B4-BE49-F238E27FC236}">
                  <a16:creationId xmlns:a16="http://schemas.microsoft.com/office/drawing/2014/main" id="{027C7510-8BF9-4E21-9D76-065FF07380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>
            <a:extLst>
              <a:ext uri="{FF2B5EF4-FFF2-40B4-BE49-F238E27FC236}">
                <a16:creationId xmlns:a16="http://schemas.microsoft.com/office/drawing/2014/main" id="{D93038BA-6DF7-4AB6-A8C3-3918FD05FF5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FDE547F-1FAB-4E6B-832D-7AF8002EF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3825"/>
            <a:ext cx="4800600" cy="952500"/>
          </a:xfrm>
        </p:spPr>
        <p:txBody>
          <a:bodyPr/>
          <a:lstStyle/>
          <a:p>
            <a:r>
              <a:rPr lang="en-US" altLang="en-US"/>
              <a:t>ap5.0: security hole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45AE16E1-A33F-498E-8367-191B3BB84E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1084263"/>
            <a:ext cx="7593012" cy="9191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man (or woman) in the middle attack: </a:t>
            </a:r>
            <a:r>
              <a:rPr lang="en-US" altLang="en-US" sz="2400"/>
              <a:t>Trudy poses as Alice (to Bob) and as Bob (to Alice)</a:t>
            </a:r>
          </a:p>
        </p:txBody>
      </p:sp>
      <p:pic>
        <p:nvPicPr>
          <p:cNvPr id="43013" name="Picture 4" descr="Bob">
            <a:extLst>
              <a:ext uri="{FF2B5EF4-FFF2-40B4-BE49-F238E27FC236}">
                <a16:creationId xmlns:a16="http://schemas.microsoft.com/office/drawing/2014/main" id="{E2095BB7-001E-4707-AAC5-5060D81CCB4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7175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014" name="Picture 5" descr="Eve">
            <a:extLst>
              <a:ext uri="{FF2B5EF4-FFF2-40B4-BE49-F238E27FC236}">
                <a16:creationId xmlns:a16="http://schemas.microsoft.com/office/drawing/2014/main" id="{7D40C39F-C7F7-42B7-BC33-1F0F8B1E4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64" y="2203451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6" descr="Alice">
            <a:extLst>
              <a:ext uri="{FF2B5EF4-FFF2-40B4-BE49-F238E27FC236}">
                <a16:creationId xmlns:a16="http://schemas.microsoft.com/office/drawing/2014/main" id="{80D5601F-8796-4826-8F78-B326A3BFF4E0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639" y="2195513"/>
            <a:ext cx="752475" cy="927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>
            <a:extLst>
              <a:ext uri="{FF2B5EF4-FFF2-40B4-BE49-F238E27FC236}">
                <a16:creationId xmlns:a16="http://schemas.microsoft.com/office/drawing/2014/main" id="{79B23FDA-4B5B-4EF5-934B-EE95FCB28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0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3" name="Text Box 8">
            <a:extLst>
              <a:ext uri="{FF2B5EF4-FFF2-40B4-BE49-F238E27FC236}">
                <a16:creationId xmlns:a16="http://schemas.microsoft.com/office/drawing/2014/main" id="{3D0AFEAB-838D-4DC9-BCA2-DD85C02AF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4" y="2328864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0419CBE0-99C2-49B8-B014-D1CF48E84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7189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5" name="Text Box 10">
            <a:extLst>
              <a:ext uri="{FF2B5EF4-FFF2-40B4-BE49-F238E27FC236}">
                <a16:creationId xmlns:a16="http://schemas.microsoft.com/office/drawing/2014/main" id="{F9F9FE9C-9BCB-40C1-8332-1E41E599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1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>
            <a:extLst>
              <a:ext uri="{FF2B5EF4-FFF2-40B4-BE49-F238E27FC236}">
                <a16:creationId xmlns:a16="http://schemas.microsoft.com/office/drawing/2014/main" id="{BEB4998F-AC9B-4668-98CF-86B1868807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6875" y="2786064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7" name="Text Box 12">
            <a:extLst>
              <a:ext uri="{FF2B5EF4-FFF2-40B4-BE49-F238E27FC236}">
                <a16:creationId xmlns:a16="http://schemas.microsoft.com/office/drawing/2014/main" id="{35DBABF7-BF9F-4C65-A291-5B1981962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>
            <a:extLst>
              <a:ext uri="{FF2B5EF4-FFF2-40B4-BE49-F238E27FC236}">
                <a16:creationId xmlns:a16="http://schemas.microsoft.com/office/drawing/2014/main" id="{F05DC3F4-F8B2-45C9-A254-AA0D315DB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5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23" name="Group 14">
            <a:extLst>
              <a:ext uri="{FF2B5EF4-FFF2-40B4-BE49-F238E27FC236}">
                <a16:creationId xmlns:a16="http://schemas.microsoft.com/office/drawing/2014/main" id="{2C7E3B34-352C-4169-A035-E3B35E4E31F2}"/>
              </a:ext>
            </a:extLst>
          </p:cNvPr>
          <p:cNvGrpSpPr>
            <a:grpSpLocks/>
          </p:cNvGrpSpPr>
          <p:nvPr/>
        </p:nvGrpSpPr>
        <p:grpSpPr bwMode="auto">
          <a:xfrm>
            <a:off x="8005763" y="2781300"/>
            <a:ext cx="850900" cy="681038"/>
            <a:chOff x="3732" y="350"/>
            <a:chExt cx="536" cy="429"/>
          </a:xfrm>
        </p:grpSpPr>
        <p:sp>
          <p:nvSpPr>
            <p:cNvPr id="42049" name="Text Box 15">
              <a:extLst>
                <a:ext uri="{FF2B5EF4-FFF2-40B4-BE49-F238E27FC236}">
                  <a16:creationId xmlns:a16="http://schemas.microsoft.com/office/drawing/2014/main" id="{FFE807E7-05C7-429B-9B78-521D27C214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43074" name="Group 16">
              <a:extLst>
                <a:ext uri="{FF2B5EF4-FFF2-40B4-BE49-F238E27FC236}">
                  <a16:creationId xmlns:a16="http://schemas.microsoft.com/office/drawing/2014/main" id="{81113473-BE98-412B-AB6F-BC3788A997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>
                <a:extLst>
                  <a:ext uri="{FF2B5EF4-FFF2-40B4-BE49-F238E27FC236}">
                    <a16:creationId xmlns:a16="http://schemas.microsoft.com/office/drawing/2014/main" id="{80B02917-9F2C-4948-967B-9680B39E80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>
                <a:extLst>
                  <a:ext uri="{FF2B5EF4-FFF2-40B4-BE49-F238E27FC236}">
                    <a16:creationId xmlns:a16="http://schemas.microsoft.com/office/drawing/2014/main" id="{8D86A8F2-7E1C-46F7-B0FC-BFE7AC3682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>
            <a:extLst>
              <a:ext uri="{FF2B5EF4-FFF2-40B4-BE49-F238E27FC236}">
                <a16:creationId xmlns:a16="http://schemas.microsoft.com/office/drawing/2014/main" id="{7F0450FB-8C63-495C-AA21-47CA56ED6D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3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1" name="Text Box 20">
            <a:extLst>
              <a:ext uri="{FF2B5EF4-FFF2-40B4-BE49-F238E27FC236}">
                <a16:creationId xmlns:a16="http://schemas.microsoft.com/office/drawing/2014/main" id="{48E3BBDA-D200-43E6-957C-C54A7910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>
            <a:extLst>
              <a:ext uri="{FF2B5EF4-FFF2-40B4-BE49-F238E27FC236}">
                <a16:creationId xmlns:a16="http://schemas.microsoft.com/office/drawing/2014/main" id="{BE8B8BFB-123D-4A07-AC78-8E3DA68F6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3714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27" name="Group 22">
            <a:extLst>
              <a:ext uri="{FF2B5EF4-FFF2-40B4-BE49-F238E27FC236}">
                <a16:creationId xmlns:a16="http://schemas.microsoft.com/office/drawing/2014/main" id="{65957555-7C2D-469E-ACD3-46334ACDFCA9}"/>
              </a:ext>
            </a:extLst>
          </p:cNvPr>
          <p:cNvGrpSpPr>
            <a:grpSpLocks/>
          </p:cNvGrpSpPr>
          <p:nvPr/>
        </p:nvGrpSpPr>
        <p:grpSpPr bwMode="auto">
          <a:xfrm>
            <a:off x="8461375" y="3525839"/>
            <a:ext cx="584200" cy="695325"/>
            <a:chOff x="4737" y="2510"/>
            <a:chExt cx="368" cy="438"/>
          </a:xfrm>
        </p:grpSpPr>
        <p:grpSp>
          <p:nvGrpSpPr>
            <p:cNvPr id="43069" name="Group 23">
              <a:extLst>
                <a:ext uri="{FF2B5EF4-FFF2-40B4-BE49-F238E27FC236}">
                  <a16:creationId xmlns:a16="http://schemas.microsoft.com/office/drawing/2014/main" id="{278A1801-37C9-430B-9186-18DF4DCB8B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>
                <a:extLst>
                  <a:ext uri="{FF2B5EF4-FFF2-40B4-BE49-F238E27FC236}">
                    <a16:creationId xmlns:a16="http://schemas.microsoft.com/office/drawing/2014/main" id="{39F40457-24FF-4933-ABEF-4D8C9AAFE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>
                <a:extLst>
                  <a:ext uri="{FF2B5EF4-FFF2-40B4-BE49-F238E27FC236}">
                    <a16:creationId xmlns:a16="http://schemas.microsoft.com/office/drawing/2014/main" id="{0D1021D3-900E-4818-8FB5-516145C55F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>
              <a:extLst>
                <a:ext uri="{FF2B5EF4-FFF2-40B4-BE49-F238E27FC236}">
                  <a16:creationId xmlns:a16="http://schemas.microsoft.com/office/drawing/2014/main" id="{97456C78-EF30-4653-B38E-6D6A4611E4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>
            <a:extLst>
              <a:ext uri="{FF2B5EF4-FFF2-40B4-BE49-F238E27FC236}">
                <a16:creationId xmlns:a16="http://schemas.microsoft.com/office/drawing/2014/main" id="{E99B8978-A8A1-4F6A-9B6B-56232BDEA5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4238" y="3430589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5" name="Line 28">
            <a:extLst>
              <a:ext uri="{FF2B5EF4-FFF2-40B4-BE49-F238E27FC236}">
                <a16:creationId xmlns:a16="http://schemas.microsoft.com/office/drawing/2014/main" id="{D3D9630A-C895-4D9E-8998-83D35D2998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2814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30" name="Group 29">
            <a:extLst>
              <a:ext uri="{FF2B5EF4-FFF2-40B4-BE49-F238E27FC236}">
                <a16:creationId xmlns:a16="http://schemas.microsoft.com/office/drawing/2014/main" id="{3C50E484-9B74-46AF-80BD-ED32476FAB9D}"/>
              </a:ext>
            </a:extLst>
          </p:cNvPr>
          <p:cNvGrpSpPr>
            <a:grpSpLocks/>
          </p:cNvGrpSpPr>
          <p:nvPr/>
        </p:nvGrpSpPr>
        <p:grpSpPr bwMode="auto">
          <a:xfrm>
            <a:off x="4668838" y="3411538"/>
            <a:ext cx="850900" cy="654050"/>
            <a:chOff x="3732" y="350"/>
            <a:chExt cx="536" cy="412"/>
          </a:xfrm>
        </p:grpSpPr>
        <p:sp>
          <p:nvSpPr>
            <p:cNvPr id="42041" name="Text Box 30">
              <a:extLst>
                <a:ext uri="{FF2B5EF4-FFF2-40B4-BE49-F238E27FC236}">
                  <a16:creationId xmlns:a16="http://schemas.microsoft.com/office/drawing/2014/main" id="{35018CF8-B9A8-48FD-9197-5E3C0ECEE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43066" name="Group 31">
              <a:extLst>
                <a:ext uri="{FF2B5EF4-FFF2-40B4-BE49-F238E27FC236}">
                  <a16:creationId xmlns:a16="http://schemas.microsoft.com/office/drawing/2014/main" id="{99FA28EB-9027-462E-A94F-376A8D427D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>
                <a:extLst>
                  <a:ext uri="{FF2B5EF4-FFF2-40B4-BE49-F238E27FC236}">
                    <a16:creationId xmlns:a16="http://schemas.microsoft.com/office/drawing/2014/main" id="{3A2B0924-DBE1-4839-BC7D-C6C90AA2A1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>
                <a:extLst>
                  <a:ext uri="{FF2B5EF4-FFF2-40B4-BE49-F238E27FC236}">
                    <a16:creationId xmlns:a16="http://schemas.microsoft.com/office/drawing/2014/main" id="{8691C67D-2CE9-4312-8D31-185BCE9A10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>
            <a:extLst>
              <a:ext uri="{FF2B5EF4-FFF2-40B4-BE49-F238E27FC236}">
                <a16:creationId xmlns:a16="http://schemas.microsoft.com/office/drawing/2014/main" id="{FE426EAE-8BD6-4BA5-8E30-9D07EEB37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0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8" name="Text Box 35">
            <a:extLst>
              <a:ext uri="{FF2B5EF4-FFF2-40B4-BE49-F238E27FC236}">
                <a16:creationId xmlns:a16="http://schemas.microsoft.com/office/drawing/2014/main" id="{56275355-A799-4A02-9CD0-14F9533DD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6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>
            <a:extLst>
              <a:ext uri="{FF2B5EF4-FFF2-40B4-BE49-F238E27FC236}">
                <a16:creationId xmlns:a16="http://schemas.microsoft.com/office/drawing/2014/main" id="{E8A73059-FBA4-49CB-AEB9-47FC53225F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34" name="Group 37">
            <a:extLst>
              <a:ext uri="{FF2B5EF4-FFF2-40B4-BE49-F238E27FC236}">
                <a16:creationId xmlns:a16="http://schemas.microsoft.com/office/drawing/2014/main" id="{B2F63842-7771-4A98-B87C-6DCDF42FD6A4}"/>
              </a:ext>
            </a:extLst>
          </p:cNvPr>
          <p:cNvGrpSpPr>
            <a:grpSpLocks/>
          </p:cNvGrpSpPr>
          <p:nvPr/>
        </p:nvGrpSpPr>
        <p:grpSpPr bwMode="auto">
          <a:xfrm>
            <a:off x="5024438" y="4125913"/>
            <a:ext cx="569912" cy="654050"/>
            <a:chOff x="4737" y="2534"/>
            <a:chExt cx="359" cy="412"/>
          </a:xfrm>
        </p:grpSpPr>
        <p:grpSp>
          <p:nvGrpSpPr>
            <p:cNvPr id="43061" name="Group 38">
              <a:extLst>
                <a:ext uri="{FF2B5EF4-FFF2-40B4-BE49-F238E27FC236}">
                  <a16:creationId xmlns:a16="http://schemas.microsoft.com/office/drawing/2014/main" id="{71798C21-78D3-43BD-B435-3235B18D13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>
                <a:extLst>
                  <a:ext uri="{FF2B5EF4-FFF2-40B4-BE49-F238E27FC236}">
                    <a16:creationId xmlns:a16="http://schemas.microsoft.com/office/drawing/2014/main" id="{C994FABC-E8D0-4CF4-BB8E-6A3DF79631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>
                <a:extLst>
                  <a:ext uri="{FF2B5EF4-FFF2-40B4-BE49-F238E27FC236}">
                    <a16:creationId xmlns:a16="http://schemas.microsoft.com/office/drawing/2014/main" id="{77743569-CADA-4DDA-8846-FB8C6266DE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>
              <a:extLst>
                <a:ext uri="{FF2B5EF4-FFF2-40B4-BE49-F238E27FC236}">
                  <a16:creationId xmlns:a16="http://schemas.microsoft.com/office/drawing/2014/main" id="{4626A25D-D33D-441C-A06B-0E874D7B3E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>
            <a:extLst>
              <a:ext uri="{FF2B5EF4-FFF2-40B4-BE49-F238E27FC236}">
                <a16:creationId xmlns:a16="http://schemas.microsoft.com/office/drawing/2014/main" id="{C6B70F94-30A1-4586-A1E1-2394A3F572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36" name="Group 43">
            <a:extLst>
              <a:ext uri="{FF2B5EF4-FFF2-40B4-BE49-F238E27FC236}">
                <a16:creationId xmlns:a16="http://schemas.microsoft.com/office/drawing/2014/main" id="{14E1F642-24A1-42FC-A02E-AC655EB5B308}"/>
              </a:ext>
            </a:extLst>
          </p:cNvPr>
          <p:cNvGrpSpPr>
            <a:grpSpLocks/>
          </p:cNvGrpSpPr>
          <p:nvPr/>
        </p:nvGrpSpPr>
        <p:grpSpPr bwMode="auto">
          <a:xfrm>
            <a:off x="7499351" y="4506914"/>
            <a:ext cx="874713" cy="681037"/>
            <a:chOff x="3670" y="3430"/>
            <a:chExt cx="551" cy="429"/>
          </a:xfrm>
        </p:grpSpPr>
        <p:sp>
          <p:nvSpPr>
            <p:cNvPr id="42034" name="Text Box 44">
              <a:extLst>
                <a:ext uri="{FF2B5EF4-FFF2-40B4-BE49-F238E27FC236}">
                  <a16:creationId xmlns:a16="http://schemas.microsoft.com/office/drawing/2014/main" id="{95A81B48-F771-4BFC-9E13-80D8AEA955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>
              <a:extLst>
                <a:ext uri="{FF2B5EF4-FFF2-40B4-BE49-F238E27FC236}">
                  <a16:creationId xmlns:a16="http://schemas.microsoft.com/office/drawing/2014/main" id="{6A44DADE-724F-4737-B320-15B0B33987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>
              <a:extLst>
                <a:ext uri="{FF2B5EF4-FFF2-40B4-BE49-F238E27FC236}">
                  <a16:creationId xmlns:a16="http://schemas.microsoft.com/office/drawing/2014/main" id="{A91AC888-ECCD-40E1-A986-ADA8BAEFB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43037" name="Group 47">
            <a:extLst>
              <a:ext uri="{FF2B5EF4-FFF2-40B4-BE49-F238E27FC236}">
                <a16:creationId xmlns:a16="http://schemas.microsoft.com/office/drawing/2014/main" id="{71F8062F-26D3-4F93-A96A-4FE61A7B38E2}"/>
              </a:ext>
            </a:extLst>
          </p:cNvPr>
          <p:cNvGrpSpPr>
            <a:grpSpLocks/>
          </p:cNvGrpSpPr>
          <p:nvPr/>
        </p:nvGrpSpPr>
        <p:grpSpPr bwMode="auto">
          <a:xfrm>
            <a:off x="5338764" y="5006975"/>
            <a:ext cx="1768475" cy="719138"/>
            <a:chOff x="1299" y="3314"/>
            <a:chExt cx="1114" cy="453"/>
          </a:xfrm>
        </p:grpSpPr>
        <p:sp>
          <p:nvSpPr>
            <p:cNvPr id="42029" name="Text Box 48">
              <a:extLst>
                <a:ext uri="{FF2B5EF4-FFF2-40B4-BE49-F238E27FC236}">
                  <a16:creationId xmlns:a16="http://schemas.microsoft.com/office/drawing/2014/main" id="{B1B71BCC-86AB-4CCB-BDDB-D12AFCF2DF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>
              <a:extLst>
                <a:ext uri="{FF2B5EF4-FFF2-40B4-BE49-F238E27FC236}">
                  <a16:creationId xmlns:a16="http://schemas.microsoft.com/office/drawing/2014/main" id="{7E9EE28E-E3CC-4B31-909B-713B1944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>
              <a:extLst>
                <a:ext uri="{FF2B5EF4-FFF2-40B4-BE49-F238E27FC236}">
                  <a16:creationId xmlns:a16="http://schemas.microsoft.com/office/drawing/2014/main" id="{7BB1DD73-2B17-4B58-AE53-F504EFD02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>
              <a:extLst>
                <a:ext uri="{FF2B5EF4-FFF2-40B4-BE49-F238E27FC236}">
                  <a16:creationId xmlns:a16="http://schemas.microsoft.com/office/drawing/2014/main" id="{143199B8-4A72-4C56-8A33-EA9EB8D76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>
              <a:extLst>
                <a:ext uri="{FF2B5EF4-FFF2-40B4-BE49-F238E27FC236}">
                  <a16:creationId xmlns:a16="http://schemas.microsoft.com/office/drawing/2014/main" id="{CF0FAACE-05E9-4176-A353-4474C5DDC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>
            <a:extLst>
              <a:ext uri="{FF2B5EF4-FFF2-40B4-BE49-F238E27FC236}">
                <a16:creationId xmlns:a16="http://schemas.microsoft.com/office/drawing/2014/main" id="{A915A8E6-F6D9-43E4-A70D-F9D33DA87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6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>
            <a:extLst>
              <a:ext uri="{FF2B5EF4-FFF2-40B4-BE49-F238E27FC236}">
                <a16:creationId xmlns:a16="http://schemas.microsoft.com/office/drawing/2014/main" id="{6E1B5E72-BD9B-4417-8AC9-815FF38E5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sends m to Alice encrypted with Alice</a:t>
            </a:r>
            <a:r>
              <a:rPr lang="ja-JP" alt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public key</a:t>
            </a:r>
            <a:endParaRPr lang="en-US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Line 55">
            <a:extLst>
              <a:ext uri="{FF2B5EF4-FFF2-40B4-BE49-F238E27FC236}">
                <a16:creationId xmlns:a16="http://schemas.microsoft.com/office/drawing/2014/main" id="{68451DB4-4561-4BCA-BA30-826BA1623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6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43041" name="Group 56">
            <a:extLst>
              <a:ext uri="{FF2B5EF4-FFF2-40B4-BE49-F238E27FC236}">
                <a16:creationId xmlns:a16="http://schemas.microsoft.com/office/drawing/2014/main" id="{2B196A47-E79F-47AD-B9FF-39D7E99CDF20}"/>
              </a:ext>
            </a:extLst>
          </p:cNvPr>
          <p:cNvGrpSpPr>
            <a:grpSpLocks/>
          </p:cNvGrpSpPr>
          <p:nvPr/>
        </p:nvGrpSpPr>
        <p:grpSpPr bwMode="auto">
          <a:xfrm>
            <a:off x="4090988" y="5230813"/>
            <a:ext cx="806450" cy="677862"/>
            <a:chOff x="3691" y="3430"/>
            <a:chExt cx="508" cy="427"/>
          </a:xfrm>
        </p:grpSpPr>
        <p:sp>
          <p:nvSpPr>
            <p:cNvPr id="42026" name="Text Box 57">
              <a:extLst>
                <a:ext uri="{FF2B5EF4-FFF2-40B4-BE49-F238E27FC236}">
                  <a16:creationId xmlns:a16="http://schemas.microsoft.com/office/drawing/2014/main" id="{B2963838-4815-455E-B3A6-82D0A7ABF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>
              <a:extLst>
                <a:ext uri="{FF2B5EF4-FFF2-40B4-BE49-F238E27FC236}">
                  <a16:creationId xmlns:a16="http://schemas.microsoft.com/office/drawing/2014/main" id="{29760267-4A1C-403D-892A-7228E9B835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>
              <a:extLst>
                <a:ext uri="{FF2B5EF4-FFF2-40B4-BE49-F238E27FC236}">
                  <a16:creationId xmlns:a16="http://schemas.microsoft.com/office/drawing/2014/main" id="{B2F16C21-517C-4940-850D-334964E02B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43042" name="Group 60">
            <a:extLst>
              <a:ext uri="{FF2B5EF4-FFF2-40B4-BE49-F238E27FC236}">
                <a16:creationId xmlns:a16="http://schemas.microsoft.com/office/drawing/2014/main" id="{8E61747E-F674-4E51-9A33-765B11EF3C1F}"/>
              </a:ext>
            </a:extLst>
          </p:cNvPr>
          <p:cNvGrpSpPr>
            <a:grpSpLocks/>
          </p:cNvGrpSpPr>
          <p:nvPr/>
        </p:nvGrpSpPr>
        <p:grpSpPr bwMode="auto">
          <a:xfrm>
            <a:off x="1820864" y="5646738"/>
            <a:ext cx="1768475" cy="711200"/>
            <a:chOff x="1299" y="3317"/>
            <a:chExt cx="1114" cy="448"/>
          </a:xfrm>
        </p:grpSpPr>
        <p:sp>
          <p:nvSpPr>
            <p:cNvPr id="42021" name="Text Box 61">
              <a:extLst>
                <a:ext uri="{FF2B5EF4-FFF2-40B4-BE49-F238E27FC236}">
                  <a16:creationId xmlns:a16="http://schemas.microsoft.com/office/drawing/2014/main" id="{94FB2977-3354-429F-8058-4C69060ED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>
              <a:extLst>
                <a:ext uri="{FF2B5EF4-FFF2-40B4-BE49-F238E27FC236}">
                  <a16:creationId xmlns:a16="http://schemas.microsoft.com/office/drawing/2014/main" id="{9421E773-7FC5-4C59-A101-244BC1E46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>
              <a:extLst>
                <a:ext uri="{FF2B5EF4-FFF2-40B4-BE49-F238E27FC236}">
                  <a16:creationId xmlns:a16="http://schemas.microsoft.com/office/drawing/2014/main" id="{BDBD99F8-F568-46ED-A091-5779446BE5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>
              <a:extLst>
                <a:ext uri="{FF2B5EF4-FFF2-40B4-BE49-F238E27FC236}">
                  <a16:creationId xmlns:a16="http://schemas.microsoft.com/office/drawing/2014/main" id="{8566D3B8-33BF-4FE6-873C-83A3B1505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>
              <a:extLst>
                <a:ext uri="{FF2B5EF4-FFF2-40B4-BE49-F238E27FC236}">
                  <a16:creationId xmlns:a16="http://schemas.microsoft.com/office/drawing/2014/main" id="{0D5B53F2-DEAF-41C4-8D73-9A05C20A60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>
            <a:extLst>
              <a:ext uri="{FF2B5EF4-FFF2-40B4-BE49-F238E27FC236}">
                <a16:creationId xmlns:a16="http://schemas.microsoft.com/office/drawing/2014/main" id="{DFEE017C-EBF0-4818-BC29-468DC1AB8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9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pic>
        <p:nvPicPr>
          <p:cNvPr id="43044" name="Picture 22" descr="underline_base">
            <a:extLst>
              <a:ext uri="{FF2B5EF4-FFF2-40B4-BE49-F238E27FC236}">
                <a16:creationId xmlns:a16="http://schemas.microsoft.com/office/drawing/2014/main" id="{8563CAFC-23D6-47AE-8A77-A9F966C08AFC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51" y="827089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6" descr="Alice">
            <a:extLst>
              <a:ext uri="{FF2B5EF4-FFF2-40B4-BE49-F238E27FC236}">
                <a16:creationId xmlns:a16="http://schemas.microsoft.com/office/drawing/2014/main" id="{F36B5569-F4FF-4443-AD2B-01594FC0ED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95614" y="2430464"/>
            <a:ext cx="409575" cy="5048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011" name="Rectangle 5">
            <a:extLst>
              <a:ext uri="{FF2B5EF4-FFF2-40B4-BE49-F238E27FC236}">
                <a16:creationId xmlns:a16="http://schemas.microsoft.com/office/drawing/2014/main" id="{787BF1F2-6631-49E6-91FA-268C7ABA99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pic>
        <p:nvPicPr>
          <p:cNvPr id="44036" name="Picture 4" descr="Bob">
            <a:extLst>
              <a:ext uri="{FF2B5EF4-FFF2-40B4-BE49-F238E27FC236}">
                <a16:creationId xmlns:a16="http://schemas.microsoft.com/office/drawing/2014/main" id="{F124BA63-D036-4D7F-95BA-F6EBFD218391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67900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037" name="Picture 5" descr="Eve">
            <a:extLst>
              <a:ext uri="{FF2B5EF4-FFF2-40B4-BE49-F238E27FC236}">
                <a16:creationId xmlns:a16="http://schemas.microsoft.com/office/drawing/2014/main" id="{C719D384-FCCA-4195-9B40-BEF19ABDA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64" y="2203451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Line 7">
            <a:extLst>
              <a:ext uri="{FF2B5EF4-FFF2-40B4-BE49-F238E27FC236}">
                <a16:creationId xmlns:a16="http://schemas.microsoft.com/office/drawing/2014/main" id="{D0782110-490D-47F6-A216-311C006FC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0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3015" name="Line 8">
            <a:extLst>
              <a:ext uri="{FF2B5EF4-FFF2-40B4-BE49-F238E27FC236}">
                <a16:creationId xmlns:a16="http://schemas.microsoft.com/office/drawing/2014/main" id="{BC194966-BBE3-44CD-B7BD-0AF3EA85F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7189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7EDB421-F05D-4114-AF81-0F083D00C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difficult to detect: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Bob receives everything that Alice sends, and vice versa. (e.g., so Bob, Alice can meet one week later and recall conversation!)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problem is that Trudy receives all messages as well! </a:t>
            </a:r>
          </a:p>
        </p:txBody>
      </p:sp>
      <p:sp>
        <p:nvSpPr>
          <p:cNvPr id="44041" name="Rectangle 2">
            <a:extLst>
              <a:ext uri="{FF2B5EF4-FFF2-40B4-BE49-F238E27FC236}">
                <a16:creationId xmlns:a16="http://schemas.microsoft.com/office/drawing/2014/main" id="{A5490E2F-C188-442C-8D39-38A753EE4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3825"/>
            <a:ext cx="4800600" cy="952500"/>
          </a:xfrm>
        </p:spPr>
        <p:txBody>
          <a:bodyPr/>
          <a:lstStyle/>
          <a:p>
            <a:r>
              <a:rPr lang="en-US" altLang="en-US"/>
              <a:t>ap5.0: security hole</a:t>
            </a:r>
          </a:p>
        </p:txBody>
      </p:sp>
      <p:sp>
        <p:nvSpPr>
          <p:cNvPr id="44042" name="Rectangle 3">
            <a:extLst>
              <a:ext uri="{FF2B5EF4-FFF2-40B4-BE49-F238E27FC236}">
                <a16:creationId xmlns:a16="http://schemas.microsoft.com/office/drawing/2014/main" id="{C7EB3C14-82F8-4DE2-BEE2-A9C4B3EDB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084263"/>
            <a:ext cx="759301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</a:pPr>
            <a:r>
              <a:rPr lang="en-US" altLang="en-US" sz="2400" i="1">
                <a:solidFill>
                  <a:srgbClr val="C00000"/>
                </a:solidFill>
                <a:latin typeface="Gill Sans MT" panose="020B0502020104020203" pitchFamily="34" charset="0"/>
              </a:rPr>
              <a:t>man (or woman) in the middle attack: 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Trudy poses as Alice (to Bob) and as Bob (to Alice)</a:t>
            </a:r>
          </a:p>
        </p:txBody>
      </p:sp>
      <p:pic>
        <p:nvPicPr>
          <p:cNvPr id="44043" name="Picture 22" descr="underline_base">
            <a:extLst>
              <a:ext uri="{FF2B5EF4-FFF2-40B4-BE49-F238E27FC236}">
                <a16:creationId xmlns:a16="http://schemas.microsoft.com/office/drawing/2014/main" id="{BD4B6E11-E37C-4213-87B1-7D9F155E8F41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951" y="827089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>
            <a:extLst>
              <a:ext uri="{FF2B5EF4-FFF2-40B4-BE49-F238E27FC236}">
                <a16:creationId xmlns:a16="http://schemas.microsoft.com/office/drawing/2014/main" id="{566B0F07-CEE4-4D8F-A7CB-8C5972BDF6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72843A0C-9C66-498B-9F88-AD663332C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8 roadmap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BD9653C-DF51-47FC-8830-F0B37E0D8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4875" y="166846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8.1</a:t>
            </a:r>
            <a:r>
              <a:rPr lang="en-US" altLang="en-US"/>
              <a:t> What is network security?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8.2</a:t>
            </a:r>
            <a:r>
              <a:rPr lang="en-US" altLang="en-US"/>
              <a:t> Principles of cryptography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8.3 Message integrity, </a:t>
            </a:r>
            <a:r>
              <a:rPr lang="en-US" altLang="en-US"/>
              <a:t>authentication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8.4 </a:t>
            </a:r>
            <a:r>
              <a:rPr lang="en-US" altLang="en-US"/>
              <a:t>Securing e-mail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8.5</a:t>
            </a:r>
            <a:r>
              <a:rPr lang="en-US" altLang="en-US"/>
              <a:t> Securing TCP connections: SSL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8.6</a:t>
            </a:r>
            <a:r>
              <a:rPr lang="en-US" altLang="en-US"/>
              <a:t> Network layer security: IPsec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8.7</a:t>
            </a:r>
            <a:r>
              <a:rPr lang="en-US" altLang="en-US"/>
              <a:t> Securing wireless LANs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8.8</a:t>
            </a:r>
            <a:r>
              <a:rPr lang="en-US" altLang="en-US"/>
              <a:t> Operational security: firewalls and IDS</a:t>
            </a:r>
          </a:p>
        </p:txBody>
      </p:sp>
      <p:pic>
        <p:nvPicPr>
          <p:cNvPr id="45061" name="Picture 22" descr="underline_base">
            <a:extLst>
              <a:ext uri="{FF2B5EF4-FFF2-40B4-BE49-F238E27FC236}">
                <a16:creationId xmlns:a16="http://schemas.microsoft.com/office/drawing/2014/main" id="{792D834C-E7CC-4E76-9409-8492BC8B203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>
            <a:extLst>
              <a:ext uri="{FF2B5EF4-FFF2-40B4-BE49-F238E27FC236}">
                <a16:creationId xmlns:a16="http://schemas.microsoft.com/office/drawing/2014/main" id="{675AF61A-EF67-4A25-91BD-069340F797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9652CF5-E0BF-4D10-9182-C350818D4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1" y="228600"/>
            <a:ext cx="4583113" cy="1143000"/>
          </a:xfrm>
        </p:spPr>
        <p:txBody>
          <a:bodyPr/>
          <a:lstStyle/>
          <a:p>
            <a:r>
              <a:rPr lang="en-US" altLang="en-US"/>
              <a:t>Digital signatures 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8C8953B-65C1-4218-B6E1-455EC87652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35200" y="1677988"/>
            <a:ext cx="77089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00000"/>
                </a:solidFill>
              </a:rPr>
              <a:t>cryptographic technique analogous to hand-written signatures:</a:t>
            </a:r>
          </a:p>
          <a:p>
            <a:r>
              <a:rPr lang="en-US" altLang="en-US" sz="2600"/>
              <a:t>sender (Bob) digitally signs document,  establishing he is document owner/creator. </a:t>
            </a:r>
          </a:p>
          <a:p>
            <a:r>
              <a:rPr lang="en-US" altLang="en-US" sz="2600" i="1">
                <a:solidFill>
                  <a:srgbClr val="000099"/>
                </a:solidFill>
              </a:rPr>
              <a:t>verifiable, nonforgeable:</a:t>
            </a:r>
            <a:r>
              <a:rPr lang="en-US" altLang="en-US" sz="2600" i="1"/>
              <a:t> </a:t>
            </a:r>
            <a:r>
              <a:rPr lang="en-US" altLang="en-US" sz="2600"/>
              <a:t>recipient (Alice) can prove to someone that Bob, and no one else (including Alice), must have signed document </a:t>
            </a:r>
          </a:p>
        </p:txBody>
      </p:sp>
      <p:pic>
        <p:nvPicPr>
          <p:cNvPr id="46085" name="Picture 23" descr="underline_base">
            <a:extLst>
              <a:ext uri="{FF2B5EF4-FFF2-40B4-BE49-F238E27FC236}">
                <a16:creationId xmlns:a16="http://schemas.microsoft.com/office/drawing/2014/main" id="{FB3A64DA-3523-4A29-AB83-CBF62BE503D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1081089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CD6B9B52-A832-4CFF-90CF-D3B7E3E19D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5873EA2-5D1C-4A3B-B75D-BF3AE7C0B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6575" y="130175"/>
            <a:ext cx="7772400" cy="1143000"/>
          </a:xfrm>
        </p:spPr>
        <p:txBody>
          <a:bodyPr/>
          <a:lstStyle/>
          <a:p>
            <a:r>
              <a:rPr lang="en-US" altLang="en-US"/>
              <a:t>Public key cryptography</a:t>
            </a:r>
          </a:p>
        </p:txBody>
      </p:sp>
      <p:sp>
        <p:nvSpPr>
          <p:cNvPr id="19460" name="Text Box 3">
            <a:extLst>
              <a:ext uri="{FF2B5EF4-FFF2-40B4-BE49-F238E27FC236}">
                <a16:creationId xmlns:a16="http://schemas.microsoft.com/office/drawing/2014/main" id="{E82C4D5C-D304-4292-A74D-94904B8C9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913" y="3832226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plaintext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message, m</a:t>
            </a: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3DC7213B-5F48-4F39-9A88-8ADF6B7AA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ciphertext</a:t>
            </a:r>
          </a:p>
        </p:txBody>
      </p:sp>
      <p:pic>
        <p:nvPicPr>
          <p:cNvPr id="19462" name="Picture 5" descr="Alice">
            <a:extLst>
              <a:ext uri="{FF2B5EF4-FFF2-40B4-BE49-F238E27FC236}">
                <a16:creationId xmlns:a16="http://schemas.microsoft.com/office/drawing/2014/main" id="{E7BA556B-AAB8-43EC-9D24-1E8A991FD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4" y="3081339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6">
            <a:extLst>
              <a:ext uri="{FF2B5EF4-FFF2-40B4-BE49-F238E27FC236}">
                <a16:creationId xmlns:a16="http://schemas.microsoft.com/office/drawing/2014/main" id="{B2FA31A4-69F5-45D0-A5AD-3D4CA5D45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3789" y="3781426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4" name="Text Box 7">
            <a:extLst>
              <a:ext uri="{FF2B5EF4-FFF2-40B4-BE49-F238E27FC236}">
                <a16:creationId xmlns:a16="http://schemas.microsoft.com/office/drawing/2014/main" id="{B2566256-0EB5-457A-B8E6-167CEA9A8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9189" y="3790951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1C4D2883-8040-47F4-A444-2C0297454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4825" y="3794126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6" name="Text Box 9">
            <a:extLst>
              <a:ext uri="{FF2B5EF4-FFF2-40B4-BE49-F238E27FC236}">
                <a16:creationId xmlns:a16="http://schemas.microsoft.com/office/drawing/2014/main" id="{476D8807-E1FF-40E7-87E8-E4464947F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464" y="3817939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decryption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0981111C-BCEF-4652-80DE-23340305F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4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19468" name="Text Box 11">
            <a:extLst>
              <a:ext uri="{FF2B5EF4-FFF2-40B4-BE49-F238E27FC236}">
                <a16:creationId xmlns:a16="http://schemas.microsoft.com/office/drawing/2014/main" id="{23BE3355-77D7-4B23-BA17-A6E403955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826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19469" name="Picture 12" descr="Bob">
            <a:extLst>
              <a:ext uri="{FF2B5EF4-FFF2-40B4-BE49-F238E27FC236}">
                <a16:creationId xmlns:a16="http://schemas.microsoft.com/office/drawing/2014/main" id="{14B67439-E2D7-45EC-A2E9-58C7CEBE6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3098801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0" name="Line 13">
            <a:extLst>
              <a:ext uri="{FF2B5EF4-FFF2-40B4-BE49-F238E27FC236}">
                <a16:creationId xmlns:a16="http://schemas.microsoft.com/office/drawing/2014/main" id="{DD075E9A-54D2-4FCF-8A6F-9199584B3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9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05DD51C-FC80-4FB9-B705-5E26AFF49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4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pic>
        <p:nvPicPr>
          <p:cNvPr id="19472" name="Picture 15" descr="BS00768_[1]">
            <a:extLst>
              <a:ext uri="{FF2B5EF4-FFF2-40B4-BE49-F238E27FC236}">
                <a16:creationId xmlns:a16="http://schemas.microsoft.com/office/drawing/2014/main" id="{A1A41CF1-2125-4172-918C-4E77D916C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40564" y="1839914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Text Box 16">
            <a:extLst>
              <a:ext uri="{FF2B5EF4-FFF2-40B4-BE49-F238E27FC236}">
                <a16:creationId xmlns:a16="http://schemas.microsoft.com/office/drawing/2014/main" id="{578C9061-C23F-4C57-8D89-69797996F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2789" y="3830639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plaintext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</a:p>
        </p:txBody>
      </p:sp>
      <p:grpSp>
        <p:nvGrpSpPr>
          <p:cNvPr id="19474" name="Group 17">
            <a:extLst>
              <a:ext uri="{FF2B5EF4-FFF2-40B4-BE49-F238E27FC236}">
                <a16:creationId xmlns:a16="http://schemas.microsoft.com/office/drawing/2014/main" id="{B83E2744-695F-4F52-BBB3-4FFB4E7EAEA7}"/>
              </a:ext>
            </a:extLst>
          </p:cNvPr>
          <p:cNvGrpSpPr>
            <a:grpSpLocks/>
          </p:cNvGrpSpPr>
          <p:nvPr/>
        </p:nvGrpSpPr>
        <p:grpSpPr bwMode="auto">
          <a:xfrm>
            <a:off x="5478463" y="4162425"/>
            <a:ext cx="876300" cy="617538"/>
            <a:chOff x="2351" y="2077"/>
            <a:chExt cx="552" cy="389"/>
          </a:xfrm>
        </p:grpSpPr>
        <p:sp>
          <p:nvSpPr>
            <p:cNvPr id="19492" name="Text Box 18">
              <a:extLst>
                <a:ext uri="{FF2B5EF4-FFF2-40B4-BE49-F238E27FC236}">
                  <a16:creationId xmlns:a16="http://schemas.microsoft.com/office/drawing/2014/main" id="{96F486BB-F30E-4950-933A-DC79BE922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</a:p>
          </p:txBody>
        </p:sp>
        <p:sp>
          <p:nvSpPr>
            <p:cNvPr id="19493" name="Text Box 19">
              <a:extLst>
                <a:ext uri="{FF2B5EF4-FFF2-40B4-BE49-F238E27FC236}">
                  <a16:creationId xmlns:a16="http://schemas.microsoft.com/office/drawing/2014/main" id="{30181BBC-9117-4F2E-8FD1-ED1A5F6D26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494" name="Text Box 20">
              <a:extLst>
                <a:ext uri="{FF2B5EF4-FFF2-40B4-BE49-F238E27FC236}">
                  <a16:creationId xmlns:a16="http://schemas.microsoft.com/office/drawing/2014/main" id="{CC3FFF47-AEE6-4C00-AA94-93766CCD6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19475" name="Text Box 21">
            <a:extLst>
              <a:ext uri="{FF2B5EF4-FFF2-40B4-BE49-F238E27FC236}">
                <a16:creationId xmlns:a16="http://schemas.microsoft.com/office/drawing/2014/main" id="{7546C6A3-4B61-4BB1-8845-22A07931B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</a:p>
        </p:txBody>
      </p:sp>
      <p:sp>
        <p:nvSpPr>
          <p:cNvPr id="19476" name="Text Box 22">
            <a:extLst>
              <a:ext uri="{FF2B5EF4-FFF2-40B4-BE49-F238E27FC236}">
                <a16:creationId xmlns:a16="http://schemas.microsoft.com/office/drawing/2014/main" id="{D4F42C53-883A-4F2D-931F-CD357DC60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1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477" name="Text Box 23">
            <a:extLst>
              <a:ext uri="{FF2B5EF4-FFF2-40B4-BE49-F238E27FC236}">
                <a16:creationId xmlns:a16="http://schemas.microsoft.com/office/drawing/2014/main" id="{11170EDB-B1D2-4F3D-A112-9EBEEF1BD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9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9478" name="Text Box 24">
            <a:extLst>
              <a:ext uri="{FF2B5EF4-FFF2-40B4-BE49-F238E27FC236}">
                <a16:creationId xmlns:a16="http://schemas.microsoft.com/office/drawing/2014/main" id="{DE889542-10C0-40D9-A301-67FC8C668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1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ja-JP" sz="1800" i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19479" name="Picture 25" descr="BS00768_[1]">
            <a:extLst>
              <a:ext uri="{FF2B5EF4-FFF2-40B4-BE49-F238E27FC236}">
                <a16:creationId xmlns:a16="http://schemas.microsoft.com/office/drawing/2014/main" id="{B2D89CA6-6A97-4EEB-9F93-2EB17EEDF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37389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0" name="Text Box 26">
            <a:extLst>
              <a:ext uri="{FF2B5EF4-FFF2-40B4-BE49-F238E27FC236}">
                <a16:creationId xmlns:a16="http://schemas.microsoft.com/office/drawing/2014/main" id="{BC424D6B-8E26-44D5-8847-9C89E294B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</a:p>
        </p:txBody>
      </p:sp>
      <p:sp>
        <p:nvSpPr>
          <p:cNvPr id="19481" name="Text Box 27">
            <a:extLst>
              <a:ext uri="{FF2B5EF4-FFF2-40B4-BE49-F238E27FC236}">
                <a16:creationId xmlns:a16="http://schemas.microsoft.com/office/drawing/2014/main" id="{FAF01327-7F70-49CF-A4DE-A6F546685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938" y="2640014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9482" name="Text Box 28">
            <a:extLst>
              <a:ext uri="{FF2B5EF4-FFF2-40B4-BE49-F238E27FC236}">
                <a16:creationId xmlns:a16="http://schemas.microsoft.com/office/drawing/2014/main" id="{B1FFBA32-930F-4CEF-904B-84B0CE46D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276" y="2360614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grpSp>
        <p:nvGrpSpPr>
          <p:cNvPr id="19483" name="Group 29">
            <a:extLst>
              <a:ext uri="{FF2B5EF4-FFF2-40B4-BE49-F238E27FC236}">
                <a16:creationId xmlns:a16="http://schemas.microsoft.com/office/drawing/2014/main" id="{B83103CF-7C79-4BAC-B158-753B165CF1D9}"/>
              </a:ext>
            </a:extLst>
          </p:cNvPr>
          <p:cNvGrpSpPr>
            <a:grpSpLocks/>
          </p:cNvGrpSpPr>
          <p:nvPr/>
        </p:nvGrpSpPr>
        <p:grpSpPr bwMode="auto">
          <a:xfrm>
            <a:off x="8364538" y="4359275"/>
            <a:ext cx="1885950" cy="636588"/>
            <a:chOff x="2413" y="3394"/>
            <a:chExt cx="1188" cy="401"/>
          </a:xfrm>
        </p:grpSpPr>
        <p:sp>
          <p:nvSpPr>
            <p:cNvPr id="19487" name="Text Box 30">
              <a:extLst>
                <a:ext uri="{FF2B5EF4-FFF2-40B4-BE49-F238E27FC236}">
                  <a16:creationId xmlns:a16="http://schemas.microsoft.com/office/drawing/2014/main" id="{458FED58-23EC-49D0-A2C2-2CF61FE1DE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 = K  </a:t>
              </a: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 (m)</a:t>
              </a: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9488" name="Text Box 31">
              <a:extLst>
                <a:ext uri="{FF2B5EF4-FFF2-40B4-BE49-F238E27FC236}">
                  <a16:creationId xmlns:a16="http://schemas.microsoft.com/office/drawing/2014/main" id="{A8585577-D279-4C50-9255-3DFC5ECE19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489" name="Text Box 32">
              <a:extLst>
                <a:ext uri="{FF2B5EF4-FFF2-40B4-BE49-F238E27FC236}">
                  <a16:creationId xmlns:a16="http://schemas.microsoft.com/office/drawing/2014/main" id="{2EE97676-8600-4FA1-A5EE-35A32F0B6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19490" name="Text Box 33">
              <a:extLst>
                <a:ext uri="{FF2B5EF4-FFF2-40B4-BE49-F238E27FC236}">
                  <a16:creationId xmlns:a16="http://schemas.microsoft.com/office/drawing/2014/main" id="{AB727DFD-9BA9-410F-89B0-2E077AFAD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491" name="Text Box 34">
              <a:extLst>
                <a:ext uri="{FF2B5EF4-FFF2-40B4-BE49-F238E27FC236}">
                  <a16:creationId xmlns:a16="http://schemas.microsoft.com/office/drawing/2014/main" id="{F051D61B-9CB4-4E5A-9652-88CC3BD9B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19484" name="Freeform 35">
            <a:extLst>
              <a:ext uri="{FF2B5EF4-FFF2-40B4-BE49-F238E27FC236}">
                <a16:creationId xmlns:a16="http://schemas.microsoft.com/office/drawing/2014/main" id="{6A807789-8FD5-4725-862F-ECC3E3D4B424}"/>
              </a:ext>
            </a:extLst>
          </p:cNvPr>
          <p:cNvSpPr>
            <a:spLocks/>
          </p:cNvSpPr>
          <p:nvPr/>
        </p:nvSpPr>
        <p:spPr bwMode="auto">
          <a:xfrm>
            <a:off x="4525963" y="1973264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19485" name="Freeform 36">
            <a:extLst>
              <a:ext uri="{FF2B5EF4-FFF2-40B4-BE49-F238E27FC236}">
                <a16:creationId xmlns:a16="http://schemas.microsoft.com/office/drawing/2014/main" id="{60055777-D0E8-4AB9-AB80-699F7E884AD8}"/>
              </a:ext>
            </a:extLst>
          </p:cNvPr>
          <p:cNvSpPr>
            <a:spLocks/>
          </p:cNvSpPr>
          <p:nvPr/>
        </p:nvSpPr>
        <p:spPr bwMode="auto">
          <a:xfrm>
            <a:off x="6970713" y="2646364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pic>
        <p:nvPicPr>
          <p:cNvPr id="19486" name="Picture 20" descr="underline_base">
            <a:extLst>
              <a:ext uri="{FF2B5EF4-FFF2-40B4-BE49-F238E27FC236}">
                <a16:creationId xmlns:a16="http://schemas.microsoft.com/office/drawing/2014/main" id="{12AD6803-710B-4CA2-B09C-905A4E47BD4C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1" y="950914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>
            <a:extLst>
              <a:ext uri="{FF2B5EF4-FFF2-40B4-BE49-F238E27FC236}">
                <a16:creationId xmlns:a16="http://schemas.microsoft.com/office/drawing/2014/main" id="{5747FF29-9FA9-4E73-A868-256231D3EF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882E93E-3BAB-4404-B6F1-AF41CA455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5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CFD4060-38BC-47D8-9DF0-2222C7FEE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BE566862-5A75-4ECA-B2EA-3E2761E84A1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427288" y="1436688"/>
            <a:ext cx="7391400" cy="2032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00000"/>
                </a:solidFill>
              </a:rPr>
              <a:t>simple digital signature for message m:</a:t>
            </a:r>
          </a:p>
          <a:p>
            <a:r>
              <a:rPr lang="en-US" altLang="en-US" sz="2400"/>
              <a:t>Bob signs m by encrypting with his private key K</a:t>
            </a:r>
            <a:r>
              <a:rPr lang="en-US" altLang="en-US" sz="2400" baseline="-25000"/>
              <a:t>B</a:t>
            </a:r>
            <a:r>
              <a:rPr lang="en-US" altLang="en-US" sz="2400"/>
              <a:t>, creating </a:t>
            </a:r>
            <a:r>
              <a:rPr lang="ja-JP" altLang="en-US" sz="2400"/>
              <a:t>“</a:t>
            </a:r>
            <a:r>
              <a:rPr lang="en-US" altLang="ja-JP" sz="2400"/>
              <a:t>signed</a:t>
            </a:r>
            <a:r>
              <a:rPr lang="ja-JP" altLang="en-US" sz="2400"/>
              <a:t>”</a:t>
            </a:r>
            <a:r>
              <a:rPr lang="en-US" altLang="ja-JP" sz="2400"/>
              <a:t> message, K</a:t>
            </a:r>
            <a:r>
              <a:rPr lang="en-US" altLang="ja-JP" sz="2400" baseline="-25000"/>
              <a:t>B</a:t>
            </a:r>
            <a:r>
              <a:rPr lang="en-US" altLang="ja-JP" sz="2400"/>
              <a:t>(m)</a:t>
            </a:r>
            <a:endParaRPr lang="en-US" altLang="en-US"/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16B3FCCF-5968-4924-954A-D30B839F4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75" y="2152651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7" name="Text Box 7">
            <a:extLst>
              <a:ext uri="{FF2B5EF4-FFF2-40B4-BE49-F238E27FC236}">
                <a16:creationId xmlns:a16="http://schemas.microsoft.com/office/drawing/2014/main" id="{47674B5E-D6A8-4E23-98D0-8C0CC4AE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2188" y="1804989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8" name="Text Box 8">
            <a:extLst>
              <a:ext uri="{FF2B5EF4-FFF2-40B4-BE49-F238E27FC236}">
                <a16:creationId xmlns:a16="http://schemas.microsoft.com/office/drawing/2014/main" id="{3ADED4E0-264E-48D4-A461-0CCD5576B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</a:rPr>
              <a:t>Dear Alice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</a:rPr>
              <a:t>Oh, how I have missed you. I think of you all the time! …(blah blah blah)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</a:rPr>
              <a:t>Bob</a:t>
            </a:r>
          </a:p>
        </p:txBody>
      </p:sp>
      <p:sp>
        <p:nvSpPr>
          <p:cNvPr id="46089" name="Text Box 9">
            <a:extLst>
              <a:ext uri="{FF2B5EF4-FFF2-40B4-BE49-F238E27FC236}">
                <a16:creationId xmlns:a16="http://schemas.microsoft.com/office/drawing/2014/main" id="{E11059A3-CCAB-41CD-8496-1908E5A1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3298826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 message, m</a:t>
            </a:r>
            <a:endParaRPr lang="en-US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4" name="Rectangle 10">
            <a:extLst>
              <a:ext uri="{FF2B5EF4-FFF2-40B4-BE49-F238E27FC236}">
                <a16:creationId xmlns:a16="http://schemas.microsoft.com/office/drawing/2014/main" id="{DCA97A54-4BAE-4113-B33F-2960F4AEF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789" y="4060826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91" name="Text Box 11">
            <a:extLst>
              <a:ext uri="{FF2B5EF4-FFF2-40B4-BE49-F238E27FC236}">
                <a16:creationId xmlns:a16="http://schemas.microsoft.com/office/drawing/2014/main" id="{B381541C-6B39-43DC-9AF5-E2CE0835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476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>
            <a:extLst>
              <a:ext uri="{FF2B5EF4-FFF2-40B4-BE49-F238E27FC236}">
                <a16:creationId xmlns:a16="http://schemas.microsoft.com/office/drawing/2014/main" id="{1412D7CC-8770-4324-A9B1-56E962422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3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6093" name="Text Box 13">
            <a:extLst>
              <a:ext uri="{FF2B5EF4-FFF2-40B4-BE49-F238E27FC236}">
                <a16:creationId xmlns:a16="http://schemas.microsoft.com/office/drawing/2014/main" id="{F7DAD975-CD54-4AFD-ABD4-23E1586CE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1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private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47118" name="Picture 14" descr="BS00768_[1]">
            <a:extLst>
              <a:ext uri="{FF2B5EF4-FFF2-40B4-BE49-F238E27FC236}">
                <a16:creationId xmlns:a16="http://schemas.microsoft.com/office/drawing/2014/main" id="{C3C12A12-825F-429C-9A78-EE88D7B72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38789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119" name="Group 15">
            <a:extLst>
              <a:ext uri="{FF2B5EF4-FFF2-40B4-BE49-F238E27FC236}">
                <a16:creationId xmlns:a16="http://schemas.microsoft.com/office/drawing/2014/main" id="{97C80866-75C0-466A-B6AF-9503ABA67105}"/>
              </a:ext>
            </a:extLst>
          </p:cNvPr>
          <p:cNvGrpSpPr>
            <a:grpSpLocks/>
          </p:cNvGrpSpPr>
          <p:nvPr/>
        </p:nvGrpSpPr>
        <p:grpSpPr bwMode="auto">
          <a:xfrm>
            <a:off x="6010275" y="3200400"/>
            <a:ext cx="533400" cy="628650"/>
            <a:chOff x="2994" y="2058"/>
            <a:chExt cx="336" cy="396"/>
          </a:xfrm>
        </p:grpSpPr>
        <p:grpSp>
          <p:nvGrpSpPr>
            <p:cNvPr id="47129" name="Group 16">
              <a:extLst>
                <a:ext uri="{FF2B5EF4-FFF2-40B4-BE49-F238E27FC236}">
                  <a16:creationId xmlns:a16="http://schemas.microsoft.com/office/drawing/2014/main" id="{5016BD9B-4FB9-4ECC-97DB-68564EEFB2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>
                <a:extLst>
                  <a:ext uri="{FF2B5EF4-FFF2-40B4-BE49-F238E27FC236}">
                    <a16:creationId xmlns:a16="http://schemas.microsoft.com/office/drawing/2014/main" id="{0B027DFD-CBC3-4131-870D-5AD0B3FBE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>
                <a:extLst>
                  <a:ext uri="{FF2B5EF4-FFF2-40B4-BE49-F238E27FC236}">
                    <a16:creationId xmlns:a16="http://schemas.microsoft.com/office/drawing/2014/main" id="{7E419619-D26F-4818-97BC-AAC4040766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46106" name="Text Box 19">
              <a:extLst>
                <a:ext uri="{FF2B5EF4-FFF2-40B4-BE49-F238E27FC236}">
                  <a16:creationId xmlns:a16="http://schemas.microsoft.com/office/drawing/2014/main" id="{EB8B69E9-43D3-4149-902E-310E09507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096" name="Line 20">
            <a:extLst>
              <a:ext uri="{FF2B5EF4-FFF2-40B4-BE49-F238E27FC236}">
                <a16:creationId xmlns:a16="http://schemas.microsoft.com/office/drawing/2014/main" id="{2688446B-93AF-4BDA-8F8B-B028A0B6C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3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6097" name="Line 21">
            <a:extLst>
              <a:ext uri="{FF2B5EF4-FFF2-40B4-BE49-F238E27FC236}">
                <a16:creationId xmlns:a16="http://schemas.microsoft.com/office/drawing/2014/main" id="{C27F0632-9078-4EAD-8F4F-2F50C3A488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6098" name="Text Box 22">
            <a:extLst>
              <a:ext uri="{FF2B5EF4-FFF2-40B4-BE49-F238E27FC236}">
                <a16:creationId xmlns:a16="http://schemas.microsoft.com/office/drawing/2014/main" id="{4D4868F2-F70C-4740-ADB1-A375D675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895726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s message, m, signed (encrypted) with his private key</a:t>
            </a:r>
            <a:endParaRPr lang="en-US" sz="18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099" name="Text Box 25">
            <a:extLst>
              <a:ext uri="{FF2B5EF4-FFF2-40B4-BE49-F238E27FC236}">
                <a16:creationId xmlns:a16="http://schemas.microsoft.com/office/drawing/2014/main" id="{43CFDF90-5EE6-4E07-A3B5-4305ED18D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3588" y="3375025"/>
            <a:ext cx="711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>
            <a:extLst>
              <a:ext uri="{FF2B5EF4-FFF2-40B4-BE49-F238E27FC236}">
                <a16:creationId xmlns:a16="http://schemas.microsoft.com/office/drawing/2014/main" id="{247CE414-CA17-4DBC-B27C-715BA644E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476" y="3529014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1" name="Text Box 27">
            <a:extLst>
              <a:ext uri="{FF2B5EF4-FFF2-40B4-BE49-F238E27FC236}">
                <a16:creationId xmlns:a16="http://schemas.microsoft.com/office/drawing/2014/main" id="{89D8EA4E-8875-4ECC-AF52-57DAAB8EF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6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46102" name="Text Box 28">
            <a:extLst>
              <a:ext uri="{FF2B5EF4-FFF2-40B4-BE49-F238E27FC236}">
                <a16:creationId xmlns:a16="http://schemas.microsoft.com/office/drawing/2014/main" id="{EAB775B2-9D74-42DE-AC7A-A346F4373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76" y="3344864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47127" name="Rectangle 2">
            <a:extLst>
              <a:ext uri="{FF2B5EF4-FFF2-40B4-BE49-F238E27FC236}">
                <a16:creationId xmlns:a16="http://schemas.microsoft.com/office/drawing/2014/main" id="{A53BC47C-B619-4DF1-8711-A6C6204E8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1" y="174625"/>
            <a:ext cx="4583113" cy="1143000"/>
          </a:xfrm>
        </p:spPr>
        <p:txBody>
          <a:bodyPr/>
          <a:lstStyle/>
          <a:p>
            <a:r>
              <a:rPr lang="en-US" altLang="en-US"/>
              <a:t>Digital signatures </a:t>
            </a:r>
          </a:p>
        </p:txBody>
      </p:sp>
      <p:pic>
        <p:nvPicPr>
          <p:cNvPr id="47128" name="Picture 23" descr="underline_base">
            <a:extLst>
              <a:ext uri="{FF2B5EF4-FFF2-40B4-BE49-F238E27FC236}">
                <a16:creationId xmlns:a16="http://schemas.microsoft.com/office/drawing/2014/main" id="{8E36B7FF-E03D-492D-9E70-AB2D6834C3D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>
            <a:extLst>
              <a:ext uri="{FF2B5EF4-FFF2-40B4-BE49-F238E27FC236}">
                <a16:creationId xmlns:a16="http://schemas.microsoft.com/office/drawing/2014/main" id="{40A80282-30F3-4A39-8C9F-2A0925F5A4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7110" name="Text Box 7">
            <a:extLst>
              <a:ext uri="{FF2B5EF4-FFF2-40B4-BE49-F238E27FC236}">
                <a16:creationId xmlns:a16="http://schemas.microsoft.com/office/drawing/2014/main" id="{FF9E0E62-BF73-456F-A14D-65373028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8213" y="1116013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48132" name="Rectangle 11">
            <a:extLst>
              <a:ext uri="{FF2B5EF4-FFF2-40B4-BE49-F238E27FC236}">
                <a16:creationId xmlns:a16="http://schemas.microsoft.com/office/drawing/2014/main" id="{97AA4366-4557-45B8-BC0A-60FF646E498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514600" y="3648075"/>
            <a:ext cx="7391400" cy="23114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None/>
            </a:pPr>
            <a:r>
              <a:rPr lang="en-US" altLang="en-US" sz="2400">
                <a:solidFill>
                  <a:srgbClr val="C00000"/>
                </a:solidFill>
              </a:rPr>
              <a:t>Alice thus verifies that: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/>
              <a:t>Bob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/>
              <a:t>no one else signed m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altLang="en-US"/>
              <a:t>Bob signed m and not m</a:t>
            </a:r>
            <a:r>
              <a:rPr lang="ja-JP" altLang="en-US"/>
              <a:t>‘</a:t>
            </a:r>
            <a:endParaRPr lang="en-US" altLang="ja-JP"/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sz="2400">
                <a:solidFill>
                  <a:srgbClr val="C00000"/>
                </a:solidFill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Alice can take m, and signature K</a:t>
            </a:r>
            <a:r>
              <a:rPr lang="en-US" altLang="en-US" baseline="-25000"/>
              <a:t>B</a:t>
            </a:r>
            <a:r>
              <a:rPr lang="en-US" altLang="en-US"/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panose="05000000000000000000" pitchFamily="2" charset="2"/>
              <a:buChar char="ü"/>
            </a:pPr>
            <a:endParaRPr lang="en-US" altLang="en-US" sz="2400"/>
          </a:p>
        </p:txBody>
      </p:sp>
      <p:sp>
        <p:nvSpPr>
          <p:cNvPr id="47115" name="Text Box 12">
            <a:extLst>
              <a:ext uri="{FF2B5EF4-FFF2-40B4-BE49-F238E27FC236}">
                <a16:creationId xmlns:a16="http://schemas.microsoft.com/office/drawing/2014/main" id="{6818D4C1-F4E2-4B7E-8B34-7501778CB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7725" y="5435600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48134" name="Rectangle 2">
            <a:extLst>
              <a:ext uri="{FF2B5EF4-FFF2-40B4-BE49-F238E27FC236}">
                <a16:creationId xmlns:a16="http://schemas.microsoft.com/office/drawing/2014/main" id="{252FF019-5CA8-4582-AAD3-226145B11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1" y="174625"/>
            <a:ext cx="4583113" cy="1143000"/>
          </a:xfrm>
        </p:spPr>
        <p:txBody>
          <a:bodyPr/>
          <a:lstStyle/>
          <a:p>
            <a:r>
              <a:rPr lang="en-US" altLang="en-US"/>
              <a:t>Digital signatures </a:t>
            </a:r>
          </a:p>
        </p:txBody>
      </p:sp>
      <p:pic>
        <p:nvPicPr>
          <p:cNvPr id="48135" name="Picture 23" descr="underline_base">
            <a:extLst>
              <a:ext uri="{FF2B5EF4-FFF2-40B4-BE49-F238E27FC236}">
                <a16:creationId xmlns:a16="http://schemas.microsoft.com/office/drawing/2014/main" id="{BCE84ABB-E2AB-477C-A690-CA11B37525C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6" name="Rectangle 3">
            <a:extLst>
              <a:ext uri="{FF2B5EF4-FFF2-40B4-BE49-F238E27FC236}">
                <a16:creationId xmlns:a16="http://schemas.microsoft.com/office/drawing/2014/main" id="{4F914974-2CD7-42FC-9786-84908BB37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suppose Alice receives msg m, with signature: m,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(m)</a:t>
            </a:r>
          </a:p>
          <a:p>
            <a:pPr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Alice verifies m signed by Bob by applying Bob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s public key K</a:t>
            </a:r>
            <a:r>
              <a:rPr lang="en-US" altLang="ja-JP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 to K</a:t>
            </a:r>
            <a:r>
              <a:rPr lang="en-US" altLang="ja-JP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(m) then checks K</a:t>
            </a:r>
            <a:r>
              <a:rPr lang="en-US" altLang="ja-JP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(K</a:t>
            </a:r>
            <a:r>
              <a:rPr lang="en-US" altLang="ja-JP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(m) ) = m.</a:t>
            </a:r>
          </a:p>
          <a:p>
            <a:pPr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If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(m) ) = m, whoever signed m must have used Bob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s private key.</a:t>
            </a:r>
          </a:p>
          <a:p>
            <a:pPr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anose="05000000000000000000" pitchFamily="2" charset="2"/>
              <a:buChar char="v"/>
            </a:pP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F465C1C1-05EE-4EC0-A43C-4D40D79FD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388" y="2433638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646A1DF5-9CF6-461E-8453-550D67B23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1989138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2734B9C5-3BDB-47C1-B0CC-855BFFFCC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513" y="1976438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79C4981C-D170-44E4-8BE4-A1A40A04F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466975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2338989D-614F-4783-A775-081A05FB3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863" y="1992313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C6A74318-AF2E-4D34-8291-503C4A6C8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350" y="2006600"/>
            <a:ext cx="736600" cy="3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>
            <a:extLst>
              <a:ext uri="{FF2B5EF4-FFF2-40B4-BE49-F238E27FC236}">
                <a16:creationId xmlns:a16="http://schemas.microsoft.com/office/drawing/2014/main" id="{58F00CB5-8692-4DB5-834E-D0D34481C7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4349366-604E-4B79-B7A1-54490B3AE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Message digests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C158FC1-346F-4E39-8660-A0D653DD15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739900"/>
            <a:ext cx="3916362" cy="3282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computationally expensive to public-key-encrypt long messages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goal: </a:t>
            </a:r>
            <a:r>
              <a:rPr lang="en-US" altLang="en-US" sz="2400"/>
              <a:t>fixed-length, easy- to-compute digital </a:t>
            </a:r>
            <a:r>
              <a:rPr lang="ja-JP" altLang="en-US" sz="2400"/>
              <a:t>“</a:t>
            </a:r>
            <a:r>
              <a:rPr lang="en-US" altLang="ja-JP" sz="2400"/>
              <a:t>fingerprint</a:t>
            </a:r>
            <a:r>
              <a:rPr lang="ja-JP" altLang="en-US" sz="2400"/>
              <a:t>”</a:t>
            </a:r>
            <a:endParaRPr lang="en-US" altLang="ja-JP" sz="2400"/>
          </a:p>
          <a:p>
            <a:r>
              <a:rPr lang="en-US" altLang="en-US" sz="2400"/>
              <a:t>apply hash function H to </a:t>
            </a:r>
            <a:r>
              <a:rPr lang="en-US" altLang="en-US" sz="2400" i="1"/>
              <a:t>m</a:t>
            </a:r>
            <a:r>
              <a:rPr lang="en-US" altLang="en-US" sz="2400"/>
              <a:t>, get fixed size message digest, </a:t>
            </a:r>
            <a:r>
              <a:rPr lang="en-US" altLang="en-US" sz="2400" i="1"/>
              <a:t>H(m).</a:t>
            </a:r>
            <a:endParaRPr lang="en-US" altLang="en-US" sz="2000"/>
          </a:p>
          <a:p>
            <a:endParaRPr lang="en-US" altLang="en-US" sz="2000"/>
          </a:p>
          <a:p>
            <a:endParaRPr lang="en-US" altLang="en-US" sz="2400"/>
          </a:p>
        </p:txBody>
      </p:sp>
      <p:sp>
        <p:nvSpPr>
          <p:cNvPr id="49157" name="Rectangle 4">
            <a:extLst>
              <a:ext uri="{FF2B5EF4-FFF2-40B4-BE49-F238E27FC236}">
                <a16:creationId xmlns:a16="http://schemas.microsoft.com/office/drawing/2014/main" id="{B758E319-C7E1-41C3-ACDA-5D4A3B3853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80150" y="2965451"/>
            <a:ext cx="4044950" cy="34655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00000"/>
                </a:solidFill>
              </a:rPr>
              <a:t>Hash function properties:</a:t>
            </a:r>
          </a:p>
          <a:p>
            <a:r>
              <a:rPr lang="en-US" altLang="en-US" sz="2400"/>
              <a:t>many-to-1</a:t>
            </a:r>
          </a:p>
          <a:p>
            <a:r>
              <a:rPr lang="en-US" altLang="en-US" sz="2400"/>
              <a:t>produces fixed-size msg digest (fingerprint)</a:t>
            </a:r>
          </a:p>
          <a:p>
            <a:r>
              <a:rPr lang="en-US" altLang="en-US" sz="2400"/>
              <a:t>given message digest x, computationally infeasible to find m such that x = H(m)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sp>
        <p:nvSpPr>
          <p:cNvPr id="48134" name="Rectangle 5">
            <a:extLst>
              <a:ext uri="{FF2B5EF4-FFF2-40B4-BE49-F238E27FC236}">
                <a16:creationId xmlns:a16="http://schemas.microsoft.com/office/drawing/2014/main" id="{F977EB08-9600-4421-A510-8DC080E6E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8" y="2305051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5" name="Rectangle 6">
            <a:extLst>
              <a:ext uri="{FF2B5EF4-FFF2-40B4-BE49-F238E27FC236}">
                <a16:creationId xmlns:a16="http://schemas.microsoft.com/office/drawing/2014/main" id="{0AC5D267-D5E3-4EE9-9C38-2AED5B1C8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9" y="850901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6" name="Text Box 7">
            <a:extLst>
              <a:ext uri="{FF2B5EF4-FFF2-40B4-BE49-F238E27FC236}">
                <a16:creationId xmlns:a16="http://schemas.microsoft.com/office/drawing/2014/main" id="{2E2E44FA-14BF-4CF7-8853-C3C1A85F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26" y="839789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49161" name="Rectangle 8">
            <a:extLst>
              <a:ext uri="{FF2B5EF4-FFF2-40B4-BE49-F238E27FC236}">
                <a16:creationId xmlns:a16="http://schemas.microsoft.com/office/drawing/2014/main" id="{FE20903E-B8F5-4759-9499-359C08156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966789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8" name="Text Box 9">
            <a:extLst>
              <a:ext uri="{FF2B5EF4-FFF2-40B4-BE49-F238E27FC236}">
                <a16:creationId xmlns:a16="http://schemas.microsoft.com/office/drawing/2014/main" id="{031E959C-87DB-4EC9-ADF7-BD319AFF2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6901" y="962026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>
            <a:extLst>
              <a:ext uri="{FF2B5EF4-FFF2-40B4-BE49-F238E27FC236}">
                <a16:creationId xmlns:a16="http://schemas.microsoft.com/office/drawing/2014/main" id="{68518680-7638-448B-9374-939829D9D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2876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8140" name="Text Box 11">
            <a:extLst>
              <a:ext uri="{FF2B5EF4-FFF2-40B4-BE49-F238E27FC236}">
                <a16:creationId xmlns:a16="http://schemas.microsoft.com/office/drawing/2014/main" id="{FE22EDB1-DD0C-4E6E-AF88-ACBA5EC11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1676" y="2328864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>
            <a:extLst>
              <a:ext uri="{FF2B5EF4-FFF2-40B4-BE49-F238E27FC236}">
                <a16:creationId xmlns:a16="http://schemas.microsoft.com/office/drawing/2014/main" id="{717AAB56-6B36-4A1D-9F13-27840B38A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1739901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49166" name="Picture 24" descr="underline_base">
            <a:extLst>
              <a:ext uri="{FF2B5EF4-FFF2-40B4-BE49-F238E27FC236}">
                <a16:creationId xmlns:a16="http://schemas.microsoft.com/office/drawing/2014/main" id="{9F4064D6-4F6B-45E8-A375-971DC6E04AF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6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>
            <a:extLst>
              <a:ext uri="{FF2B5EF4-FFF2-40B4-BE49-F238E27FC236}">
                <a16:creationId xmlns:a16="http://schemas.microsoft.com/office/drawing/2014/main" id="{CC1504BB-0B77-4155-BEF2-900452C66D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E1AB31F-94CB-4BF2-B5FA-99F67431B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9913" y="276225"/>
            <a:ext cx="8120062" cy="844550"/>
          </a:xfrm>
        </p:spPr>
        <p:txBody>
          <a:bodyPr/>
          <a:lstStyle/>
          <a:p>
            <a:r>
              <a:rPr lang="en-US" altLang="en-US" sz="3200"/>
              <a:t>Internet checksum: poor crypto hash function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C269E51-D066-4A00-AF00-B81A37B92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71676" y="1360489"/>
            <a:ext cx="8424863" cy="21224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Internet checksum has some properties of hash function:</a:t>
            </a:r>
          </a:p>
          <a:p>
            <a:pPr>
              <a:buFont typeface="ZapfDingbats" pitchFamily="82" charset="2"/>
              <a:buChar char="ü"/>
            </a:pPr>
            <a:r>
              <a:rPr lang="en-US" altLang="en-US" sz="2400"/>
              <a:t>produces fixed length digest (16-bit sum) of message</a:t>
            </a:r>
          </a:p>
          <a:p>
            <a:pPr>
              <a:buFont typeface="ZapfDingbats" pitchFamily="82" charset="2"/>
              <a:buChar char="ü"/>
            </a:pPr>
            <a:r>
              <a:rPr lang="en-US" altLang="en-US" sz="2400"/>
              <a:t>is many-to-one</a:t>
            </a:r>
          </a:p>
        </p:txBody>
      </p:sp>
      <p:sp>
        <p:nvSpPr>
          <p:cNvPr id="49157" name="Rectangle 4">
            <a:extLst>
              <a:ext uri="{FF2B5EF4-FFF2-40B4-BE49-F238E27FC236}">
                <a16:creationId xmlns:a16="http://schemas.microsoft.com/office/drawing/2014/main" id="{21E0DF0F-AF43-4AF3-9386-D134B8CEB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2809876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defRPr/>
            </a:pPr>
            <a:r>
              <a:rPr lang="en-US" sz="24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BA601430-FD40-43F2-9561-E9CEB45E8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1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I O U 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0 0 . 9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5338568A-85DA-421E-AA2B-BAFE0A5B9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49 4F 55 31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30 30 2E 39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>
            <a:extLst>
              <a:ext uri="{FF2B5EF4-FFF2-40B4-BE49-F238E27FC236}">
                <a16:creationId xmlns:a16="http://schemas.microsoft.com/office/drawing/2014/main" id="{27A6FD27-5579-4353-8D3F-9A7EF4936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1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u="sng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>
            <a:extLst>
              <a:ext uri="{FF2B5EF4-FFF2-40B4-BE49-F238E27FC236}">
                <a16:creationId xmlns:a16="http://schemas.microsoft.com/office/drawing/2014/main" id="{43E7A41C-BD9F-4413-A025-A7D3C8C0F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6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u="sng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>
            <a:extLst>
              <a:ext uri="{FF2B5EF4-FFF2-40B4-BE49-F238E27FC236}">
                <a16:creationId xmlns:a16="http://schemas.microsoft.com/office/drawing/2014/main" id="{5E2ABBA4-AB35-4CB2-BA1B-0D103DF54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5826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9163" name="Text Box 10">
            <a:extLst>
              <a:ext uri="{FF2B5EF4-FFF2-40B4-BE49-F238E27FC236}">
                <a16:creationId xmlns:a16="http://schemas.microsoft.com/office/drawing/2014/main" id="{E2689105-E714-4ED5-9AFF-6C6AE6ACE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>
            <a:extLst>
              <a:ext uri="{FF2B5EF4-FFF2-40B4-BE49-F238E27FC236}">
                <a16:creationId xmlns:a16="http://schemas.microsoft.com/office/drawing/2014/main" id="{ECE86E2D-DC45-4BE9-BFDD-75D9AC035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I O U </a:t>
            </a:r>
            <a:r>
              <a:rPr lang="en-US" b="1" u="sng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0 0 . </a:t>
            </a:r>
            <a:r>
              <a:rPr lang="en-US" b="1" u="sng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>
            <a:extLst>
              <a:ext uri="{FF2B5EF4-FFF2-40B4-BE49-F238E27FC236}">
                <a16:creationId xmlns:a16="http://schemas.microsoft.com/office/drawing/2014/main" id="{DF7C96EB-A0A7-4C59-BBA9-333BE1DB0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49 4F 55 </a:t>
            </a:r>
            <a:r>
              <a:rPr lang="en-US" b="1" u="sng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30 30 2E </a:t>
            </a:r>
            <a:r>
              <a:rPr lang="en-US" b="1" u="sng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>
            <a:extLst>
              <a:ext uri="{FF2B5EF4-FFF2-40B4-BE49-F238E27FC236}">
                <a16:creationId xmlns:a16="http://schemas.microsoft.com/office/drawing/2014/main" id="{3516689C-4497-4E6C-8737-EC6CABA8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7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u="sng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>
            <a:extLst>
              <a:ext uri="{FF2B5EF4-FFF2-40B4-BE49-F238E27FC236}">
                <a16:creationId xmlns:a16="http://schemas.microsoft.com/office/drawing/2014/main" id="{587BD05D-7583-47A0-8EAC-5D5F64FD9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u="sng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>
            <a:extLst>
              <a:ext uri="{FF2B5EF4-FFF2-40B4-BE49-F238E27FC236}">
                <a16:creationId xmlns:a16="http://schemas.microsoft.com/office/drawing/2014/main" id="{4B2CCBF5-9513-4B22-8197-E839ABC71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7089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9169" name="Text Box 16">
            <a:extLst>
              <a:ext uri="{FF2B5EF4-FFF2-40B4-BE49-F238E27FC236}">
                <a16:creationId xmlns:a16="http://schemas.microsoft.com/office/drawing/2014/main" id="{6CE6EC56-FD73-41DA-B6BB-5795F2F25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76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>
            <a:extLst>
              <a:ext uri="{FF2B5EF4-FFF2-40B4-BE49-F238E27FC236}">
                <a16:creationId xmlns:a16="http://schemas.microsoft.com/office/drawing/2014/main" id="{88ED70ED-6A1E-4253-8F0C-10B06EB84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4151" y="5349876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>
                <a:solidFill>
                  <a:srgbClr val="3333CC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>
            <a:extLst>
              <a:ext uri="{FF2B5EF4-FFF2-40B4-BE49-F238E27FC236}">
                <a16:creationId xmlns:a16="http://schemas.microsoft.com/office/drawing/2014/main" id="{87674594-D150-401B-B5A0-B6CFC502D5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13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9172" name="Line 19">
            <a:extLst>
              <a:ext uri="{FF2B5EF4-FFF2-40B4-BE49-F238E27FC236}">
                <a16:creationId xmlns:a16="http://schemas.microsoft.com/office/drawing/2014/main" id="{09305C76-D6C3-4BB2-AF0C-3BE20A03F1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23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50197" name="Picture 15" descr="underline_base">
            <a:extLst>
              <a:ext uri="{FF2B5EF4-FFF2-40B4-BE49-F238E27FC236}">
                <a16:creationId xmlns:a16="http://schemas.microsoft.com/office/drawing/2014/main" id="{59528C7D-D258-4621-A9D6-E2EA5345FE5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909639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>
            <a:extLst>
              <a:ext uri="{FF2B5EF4-FFF2-40B4-BE49-F238E27FC236}">
                <a16:creationId xmlns:a16="http://schemas.microsoft.com/office/drawing/2014/main" id="{F1FBE7A4-B4A7-409C-9DEA-B0843D82CC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35AAC2C-A534-432F-AB4C-8BC1A9CA3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6838" y="2405064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grpSp>
        <p:nvGrpSpPr>
          <p:cNvPr id="51204" name="Group 3">
            <a:extLst>
              <a:ext uri="{FF2B5EF4-FFF2-40B4-BE49-F238E27FC236}">
                <a16:creationId xmlns:a16="http://schemas.microsoft.com/office/drawing/2014/main" id="{814408A0-9A07-4399-8DD5-38B667485C6B}"/>
              </a:ext>
            </a:extLst>
          </p:cNvPr>
          <p:cNvGrpSpPr>
            <a:grpSpLocks/>
          </p:cNvGrpSpPr>
          <p:nvPr/>
        </p:nvGrpSpPr>
        <p:grpSpPr bwMode="auto">
          <a:xfrm>
            <a:off x="2122489" y="2076451"/>
            <a:ext cx="1343025" cy="841375"/>
            <a:chOff x="403" y="1308"/>
            <a:chExt cx="846" cy="530"/>
          </a:xfrm>
        </p:grpSpPr>
        <p:sp>
          <p:nvSpPr>
            <p:cNvPr id="50256" name="Rectangle 4">
              <a:extLst>
                <a:ext uri="{FF2B5EF4-FFF2-40B4-BE49-F238E27FC236}">
                  <a16:creationId xmlns:a16="http://schemas.microsoft.com/office/drawing/2014/main" id="{1CE9BE36-E769-45CA-877E-B39A66959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7" name="Text Box 5">
              <a:extLst>
                <a:ext uri="{FF2B5EF4-FFF2-40B4-BE49-F238E27FC236}">
                  <a16:creationId xmlns:a16="http://schemas.microsoft.com/office/drawing/2014/main" id="{806FAD27-D971-4943-A6BD-385AE91B1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50181" name="Group 6">
            <a:extLst>
              <a:ext uri="{FF2B5EF4-FFF2-40B4-BE49-F238E27FC236}">
                <a16:creationId xmlns:a16="http://schemas.microsoft.com/office/drawing/2014/main" id="{3A86B0D4-B859-46BF-8DBE-978A12CD9752}"/>
              </a:ext>
            </a:extLst>
          </p:cNvPr>
          <p:cNvGrpSpPr>
            <a:grpSpLocks/>
          </p:cNvGrpSpPr>
          <p:nvPr/>
        </p:nvGrpSpPr>
        <p:grpSpPr bwMode="auto">
          <a:xfrm>
            <a:off x="3759200" y="2189070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54" name="Rectangle 7">
              <a:extLst>
                <a:ext uri="{FF2B5EF4-FFF2-40B4-BE49-F238E27FC236}">
                  <a16:creationId xmlns:a16="http://schemas.microsoft.com/office/drawing/2014/main" id="{7E2B7588-4351-4656-8B0B-2F552C889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5" name="Text Box 8">
              <a:extLst>
                <a:ext uri="{FF2B5EF4-FFF2-40B4-BE49-F238E27FC236}">
                  <a16:creationId xmlns:a16="http://schemas.microsoft.com/office/drawing/2014/main" id="{9D9865E5-1CDD-4F82-B47E-DC8513E73F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sp>
        <p:nvSpPr>
          <p:cNvPr id="50182" name="Line 9">
            <a:extLst>
              <a:ext uri="{FF2B5EF4-FFF2-40B4-BE49-F238E27FC236}">
                <a16:creationId xmlns:a16="http://schemas.microsoft.com/office/drawing/2014/main" id="{FD25123D-F12A-49B2-AC20-1788A2AA8C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9301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50183" name="Text Box 10">
            <a:extLst>
              <a:ext uri="{FF2B5EF4-FFF2-40B4-BE49-F238E27FC236}">
                <a16:creationId xmlns:a16="http://schemas.microsoft.com/office/drawing/2014/main" id="{A8EF641C-2CA2-41F2-8337-DBDDA18B3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25" y="2428876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50184" name="Line 11">
            <a:extLst>
              <a:ext uri="{FF2B5EF4-FFF2-40B4-BE49-F238E27FC236}">
                <a16:creationId xmlns:a16="http://schemas.microsoft.com/office/drawing/2014/main" id="{A3B0DB08-7BCE-4141-8498-BD75FF73E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50185" name="Line 12">
            <a:extLst>
              <a:ext uri="{FF2B5EF4-FFF2-40B4-BE49-F238E27FC236}">
                <a16:creationId xmlns:a16="http://schemas.microsoft.com/office/drawing/2014/main" id="{069FD150-2B5F-4949-AFF2-8C263E0E8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8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0186" name="Group 13">
            <a:extLst>
              <a:ext uri="{FF2B5EF4-FFF2-40B4-BE49-F238E27FC236}">
                <a16:creationId xmlns:a16="http://schemas.microsoft.com/office/drawing/2014/main" id="{7F064221-9C88-4A4E-872A-139638616A55}"/>
              </a:ext>
            </a:extLst>
          </p:cNvPr>
          <p:cNvGrpSpPr>
            <a:grpSpLocks/>
          </p:cNvGrpSpPr>
          <p:nvPr/>
        </p:nvGrpSpPr>
        <p:grpSpPr bwMode="auto">
          <a:xfrm>
            <a:off x="4746626" y="3171826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52" name="Rectangle 14">
              <a:extLst>
                <a:ext uri="{FF2B5EF4-FFF2-40B4-BE49-F238E27FC236}">
                  <a16:creationId xmlns:a16="http://schemas.microsoft.com/office/drawing/2014/main" id="{B53CBD36-1E1A-4A73-B5FF-B0D18463C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53" name="Text Box 15">
              <a:extLst>
                <a:ext uri="{FF2B5EF4-FFF2-40B4-BE49-F238E27FC236}">
                  <a16:creationId xmlns:a16="http://schemas.microsoft.com/office/drawing/2014/main" id="{4463F6FD-FD0B-48AB-8A39-E5C90B82C4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50187" name="Text Box 16">
            <a:extLst>
              <a:ext uri="{FF2B5EF4-FFF2-40B4-BE49-F238E27FC236}">
                <a16:creationId xmlns:a16="http://schemas.microsoft.com/office/drawing/2014/main" id="{C7F3240D-119D-431E-92CB-3D60FAF1E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664" y="3252788"/>
            <a:ext cx="960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private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51212" name="Picture 17" descr="BS00768_[1]">
            <a:extLst>
              <a:ext uri="{FF2B5EF4-FFF2-40B4-BE49-F238E27FC236}">
                <a16:creationId xmlns:a16="http://schemas.microsoft.com/office/drawing/2014/main" id="{CC8EFD44-83DB-45C3-B2E2-ABB84975F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992564" y="3333750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13" name="Group 18">
            <a:extLst>
              <a:ext uri="{FF2B5EF4-FFF2-40B4-BE49-F238E27FC236}">
                <a16:creationId xmlns:a16="http://schemas.microsoft.com/office/drawing/2014/main" id="{C202D61E-501F-4741-917F-25651D9E7724}"/>
              </a:ext>
            </a:extLst>
          </p:cNvPr>
          <p:cNvGrpSpPr>
            <a:grpSpLocks/>
          </p:cNvGrpSpPr>
          <p:nvPr/>
        </p:nvGrpSpPr>
        <p:grpSpPr bwMode="auto">
          <a:xfrm>
            <a:off x="3930650" y="3659189"/>
            <a:ext cx="490538" cy="604837"/>
            <a:chOff x="2994" y="2073"/>
            <a:chExt cx="309" cy="381"/>
          </a:xfrm>
        </p:grpSpPr>
        <p:grpSp>
          <p:nvGrpSpPr>
            <p:cNvPr id="51268" name="Group 19">
              <a:extLst>
                <a:ext uri="{FF2B5EF4-FFF2-40B4-BE49-F238E27FC236}">
                  <a16:creationId xmlns:a16="http://schemas.microsoft.com/office/drawing/2014/main" id="{54AE5268-E2E0-44A1-90AB-76AC8FFB35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50" name="Text Box 20">
                <a:extLst>
                  <a:ext uri="{FF2B5EF4-FFF2-40B4-BE49-F238E27FC236}">
                    <a16:creationId xmlns:a16="http://schemas.microsoft.com/office/drawing/2014/main" id="{FE48E345-1048-4A3B-B64A-F78FE36BA1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51" name="Text Box 21">
                <a:extLst>
                  <a:ext uri="{FF2B5EF4-FFF2-40B4-BE49-F238E27FC236}">
                    <a16:creationId xmlns:a16="http://schemas.microsoft.com/office/drawing/2014/main" id="{1166545E-D21D-4A66-9952-B5D6FB59D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49" name="Text Box 22">
              <a:extLst>
                <a:ext uri="{FF2B5EF4-FFF2-40B4-BE49-F238E27FC236}">
                  <a16:creationId xmlns:a16="http://schemas.microsoft.com/office/drawing/2014/main" id="{0E63F357-80AD-442A-B70E-7CB7765EFE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2" y="2073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90" name="Line 23">
            <a:extLst>
              <a:ext uri="{FF2B5EF4-FFF2-40B4-BE49-F238E27FC236}">
                <a16:creationId xmlns:a16="http://schemas.microsoft.com/office/drawing/2014/main" id="{A7928B32-FE25-4857-B64A-F3D34C1F41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9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50191" name="Line 24">
            <a:extLst>
              <a:ext uri="{FF2B5EF4-FFF2-40B4-BE49-F238E27FC236}">
                <a16:creationId xmlns:a16="http://schemas.microsoft.com/office/drawing/2014/main" id="{0AD64C19-1E61-4CB2-A672-1B4A0EBB8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4476" y="4129089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1216" name="Group 25">
            <a:extLst>
              <a:ext uri="{FF2B5EF4-FFF2-40B4-BE49-F238E27FC236}">
                <a16:creationId xmlns:a16="http://schemas.microsoft.com/office/drawing/2014/main" id="{D43A04F8-078E-4957-A8E6-59D24637093D}"/>
              </a:ext>
            </a:extLst>
          </p:cNvPr>
          <p:cNvGrpSpPr>
            <a:grpSpLocks/>
          </p:cNvGrpSpPr>
          <p:nvPr/>
        </p:nvGrpSpPr>
        <p:grpSpPr bwMode="auto">
          <a:xfrm>
            <a:off x="2352675" y="4799013"/>
            <a:ext cx="846138" cy="519112"/>
            <a:chOff x="984" y="2831"/>
            <a:chExt cx="533" cy="327"/>
          </a:xfrm>
        </p:grpSpPr>
        <p:sp>
          <p:nvSpPr>
            <p:cNvPr id="50246" name="Text Box 26">
              <a:extLst>
                <a:ext uri="{FF2B5EF4-FFF2-40B4-BE49-F238E27FC236}">
                  <a16:creationId xmlns:a16="http://schemas.microsoft.com/office/drawing/2014/main" id="{22D56FE8-270D-4348-AD5A-B5301ACA9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80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0247" name="Oval 27">
              <a:extLst>
                <a:ext uri="{FF2B5EF4-FFF2-40B4-BE49-F238E27FC236}">
                  <a16:creationId xmlns:a16="http://schemas.microsoft.com/office/drawing/2014/main" id="{97279145-8259-496E-8DD1-CFC097DA6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50193" name="Line 28">
            <a:extLst>
              <a:ext uri="{FF2B5EF4-FFF2-40B4-BE49-F238E27FC236}">
                <a16:creationId xmlns:a16="http://schemas.microsoft.com/office/drawing/2014/main" id="{879BF7B7-A4C2-49BF-9952-3B79BDDB3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0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50194" name="Line 29">
            <a:extLst>
              <a:ext uri="{FF2B5EF4-FFF2-40B4-BE49-F238E27FC236}">
                <a16:creationId xmlns:a16="http://schemas.microsoft.com/office/drawing/2014/main" id="{C2DECA9F-51CE-4999-BDF7-49EEDB2EA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3364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51219" name="Picture 30" descr="BS00592_[1]">
            <a:extLst>
              <a:ext uri="{FF2B5EF4-FFF2-40B4-BE49-F238E27FC236}">
                <a16:creationId xmlns:a16="http://schemas.microsoft.com/office/drawing/2014/main" id="{F158907D-74BD-4BFE-8C23-C58FBEA1E58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7776" y="5551488"/>
            <a:ext cx="627063" cy="7683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96" name="Rectangle 31">
            <a:extLst>
              <a:ext uri="{FF2B5EF4-FFF2-40B4-BE49-F238E27FC236}">
                <a16:creationId xmlns:a16="http://schemas.microsoft.com/office/drawing/2014/main" id="{D32630B0-D72A-4F16-8A14-21C794152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0" y="1096963"/>
            <a:ext cx="3810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defRPr/>
            </a:pPr>
            <a:r>
              <a:rPr lang="en-US" sz="240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Bob sends digitally signed message:</a:t>
            </a:r>
          </a:p>
        </p:txBody>
      </p:sp>
      <p:sp>
        <p:nvSpPr>
          <p:cNvPr id="217120" name="Rectangle 32">
            <a:extLst>
              <a:ext uri="{FF2B5EF4-FFF2-40B4-BE49-F238E27FC236}">
                <a16:creationId xmlns:a16="http://schemas.microsoft.com/office/drawing/2014/main" id="{D99649A9-B662-4D3F-85B7-A264319F27F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407151" y="1211264"/>
            <a:ext cx="4238625" cy="10572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Alice verifies signature, integrity of digitally signed message:</a:t>
            </a:r>
          </a:p>
        </p:txBody>
      </p:sp>
      <p:grpSp>
        <p:nvGrpSpPr>
          <p:cNvPr id="51222" name="Group 33">
            <a:extLst>
              <a:ext uri="{FF2B5EF4-FFF2-40B4-BE49-F238E27FC236}">
                <a16:creationId xmlns:a16="http://schemas.microsoft.com/office/drawing/2014/main" id="{6BC7206E-7C35-45AA-93A8-29C80DC7997C}"/>
              </a:ext>
            </a:extLst>
          </p:cNvPr>
          <p:cNvGrpSpPr>
            <a:grpSpLocks/>
          </p:cNvGrpSpPr>
          <p:nvPr/>
        </p:nvGrpSpPr>
        <p:grpSpPr bwMode="auto">
          <a:xfrm>
            <a:off x="4483100" y="4325938"/>
            <a:ext cx="1722438" cy="995362"/>
            <a:chOff x="3157" y="2362"/>
            <a:chExt cx="1085" cy="627"/>
          </a:xfrm>
        </p:grpSpPr>
        <p:grpSp>
          <p:nvGrpSpPr>
            <p:cNvPr id="51261" name="Group 34">
              <a:extLst>
                <a:ext uri="{FF2B5EF4-FFF2-40B4-BE49-F238E27FC236}">
                  <a16:creationId xmlns:a16="http://schemas.microsoft.com/office/drawing/2014/main" id="{857DC93D-EA68-4F64-BC3D-8F5A89B024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44" name="Text Box 35">
                <a:extLst>
                  <a:ext uri="{FF2B5EF4-FFF2-40B4-BE49-F238E27FC236}">
                    <a16:creationId xmlns:a16="http://schemas.microsoft.com/office/drawing/2014/main" id="{93F3A7D3-ED99-45DA-8C48-BD17E7CD26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5" name="Text Box 36">
                <a:extLst>
                  <a:ext uri="{FF2B5EF4-FFF2-40B4-BE49-F238E27FC236}">
                    <a16:creationId xmlns:a16="http://schemas.microsoft.com/office/drawing/2014/main" id="{BC67F0B9-CF83-433A-8F24-4E61322FCD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42" name="Rectangle 37">
              <a:extLst>
                <a:ext uri="{FF2B5EF4-FFF2-40B4-BE49-F238E27FC236}">
                  <a16:creationId xmlns:a16="http://schemas.microsoft.com/office/drawing/2014/main" id="{2C2B4540-518D-47AC-B727-60DFCB9DA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43" name="Text Box 38">
              <a:extLst>
                <a:ext uri="{FF2B5EF4-FFF2-40B4-BE49-F238E27FC236}">
                  <a16:creationId xmlns:a16="http://schemas.microsoft.com/office/drawing/2014/main" id="{4814E960-05F3-40CB-A037-FFDFFEBA9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sp>
        <p:nvSpPr>
          <p:cNvPr id="50199" name="Line 39">
            <a:extLst>
              <a:ext uri="{FF2B5EF4-FFF2-40B4-BE49-F238E27FC236}">
                <a16:creationId xmlns:a16="http://schemas.microsoft.com/office/drawing/2014/main" id="{E95AE714-4443-42D1-949F-8E64175159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01951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217128" name="Picture 40" descr="BS00592_[1]">
            <a:extLst>
              <a:ext uri="{FF2B5EF4-FFF2-40B4-BE49-F238E27FC236}">
                <a16:creationId xmlns:a16="http://schemas.microsoft.com/office/drawing/2014/main" id="{BF9985D0-AC55-405D-80C5-D3FBB4907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2201863"/>
            <a:ext cx="627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29" name="Line 41">
            <a:extLst>
              <a:ext uri="{FF2B5EF4-FFF2-40B4-BE49-F238E27FC236}">
                <a16:creationId xmlns:a16="http://schemas.microsoft.com/office/drawing/2014/main" id="{D2CBADF9-8BE1-4C0B-B97E-99CADBFD8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9640889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217130" name="Group 42">
            <a:extLst>
              <a:ext uri="{FF2B5EF4-FFF2-40B4-BE49-F238E27FC236}">
                <a16:creationId xmlns:a16="http://schemas.microsoft.com/office/drawing/2014/main" id="{972AD430-8DA2-4613-B724-D540F1FFC148}"/>
              </a:ext>
            </a:extLst>
          </p:cNvPr>
          <p:cNvGrpSpPr>
            <a:grpSpLocks/>
          </p:cNvGrpSpPr>
          <p:nvPr/>
        </p:nvGrpSpPr>
        <p:grpSpPr bwMode="auto">
          <a:xfrm>
            <a:off x="8772525" y="2339976"/>
            <a:ext cx="1722438" cy="995363"/>
            <a:chOff x="3157" y="2362"/>
            <a:chExt cx="1085" cy="627"/>
          </a:xfrm>
        </p:grpSpPr>
        <p:grpSp>
          <p:nvGrpSpPr>
            <p:cNvPr id="51256" name="Group 43">
              <a:extLst>
                <a:ext uri="{FF2B5EF4-FFF2-40B4-BE49-F238E27FC236}">
                  <a16:creationId xmlns:a16="http://schemas.microsoft.com/office/drawing/2014/main" id="{B75DC2D6-A17E-49E3-9772-9D12687087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39" name="Text Box 44">
                <a:extLst>
                  <a:ext uri="{FF2B5EF4-FFF2-40B4-BE49-F238E27FC236}">
                    <a16:creationId xmlns:a16="http://schemas.microsoft.com/office/drawing/2014/main" id="{220D72F1-329C-4061-99E3-4A19182EE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0" name="Text Box 45">
                <a:extLst>
                  <a:ext uri="{FF2B5EF4-FFF2-40B4-BE49-F238E27FC236}">
                    <a16:creationId xmlns:a16="http://schemas.microsoft.com/office/drawing/2014/main" id="{EB0ABAA9-E034-4CA6-A058-7E53B4EAC6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37" name="Rectangle 46">
              <a:extLst>
                <a:ext uri="{FF2B5EF4-FFF2-40B4-BE49-F238E27FC236}">
                  <a16:creationId xmlns:a16="http://schemas.microsoft.com/office/drawing/2014/main" id="{E4ECAEF4-7B4D-4B8D-981C-668CA346D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8" name="Text Box 47">
              <a:extLst>
                <a:ext uri="{FF2B5EF4-FFF2-40B4-BE49-F238E27FC236}">
                  <a16:creationId xmlns:a16="http://schemas.microsoft.com/office/drawing/2014/main" id="{E49DEE99-6414-4D9F-A169-8EDF195A0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grpSp>
        <p:nvGrpSpPr>
          <p:cNvPr id="217136" name="Group 48">
            <a:extLst>
              <a:ext uri="{FF2B5EF4-FFF2-40B4-BE49-F238E27FC236}">
                <a16:creationId xmlns:a16="http://schemas.microsoft.com/office/drawing/2014/main" id="{759D4FEF-1DC5-4E43-AAF3-10C2ADA20658}"/>
              </a:ext>
            </a:extLst>
          </p:cNvPr>
          <p:cNvGrpSpPr>
            <a:grpSpLocks/>
          </p:cNvGrpSpPr>
          <p:nvPr/>
        </p:nvGrpSpPr>
        <p:grpSpPr bwMode="auto">
          <a:xfrm>
            <a:off x="6578601" y="3254376"/>
            <a:ext cx="1343025" cy="841375"/>
            <a:chOff x="403" y="1308"/>
            <a:chExt cx="846" cy="530"/>
          </a:xfrm>
        </p:grpSpPr>
        <p:sp>
          <p:nvSpPr>
            <p:cNvPr id="50234" name="Rectangle 49">
              <a:extLst>
                <a:ext uri="{FF2B5EF4-FFF2-40B4-BE49-F238E27FC236}">
                  <a16:creationId xmlns:a16="http://schemas.microsoft.com/office/drawing/2014/main" id="{2754EBC2-C614-4674-A313-184BE3190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5" name="Text Box 50">
              <a:extLst>
                <a:ext uri="{FF2B5EF4-FFF2-40B4-BE49-F238E27FC236}">
                  <a16:creationId xmlns:a16="http://schemas.microsoft.com/office/drawing/2014/main" id="{5195BEDC-1681-4F7C-B421-CD7C20C6FD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217139" name="Group 51">
            <a:extLst>
              <a:ext uri="{FF2B5EF4-FFF2-40B4-BE49-F238E27FC236}">
                <a16:creationId xmlns:a16="http://schemas.microsoft.com/office/drawing/2014/main" id="{43431801-1DC1-4B51-BEDC-DF253B0765F5}"/>
              </a:ext>
            </a:extLst>
          </p:cNvPr>
          <p:cNvGrpSpPr>
            <a:grpSpLocks/>
          </p:cNvGrpSpPr>
          <p:nvPr/>
        </p:nvGrpSpPr>
        <p:grpSpPr bwMode="auto">
          <a:xfrm>
            <a:off x="6711950" y="4287839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32" name="Rectangle 52">
              <a:extLst>
                <a:ext uri="{FF2B5EF4-FFF2-40B4-BE49-F238E27FC236}">
                  <a16:creationId xmlns:a16="http://schemas.microsoft.com/office/drawing/2014/main" id="{ADBA1852-D73A-494D-8057-A91AE4D1E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3" name="Text Box 53">
              <a:extLst>
                <a:ext uri="{FF2B5EF4-FFF2-40B4-BE49-F238E27FC236}">
                  <a16:creationId xmlns:a16="http://schemas.microsoft.com/office/drawing/2014/main" id="{8EBA403C-696C-4E85-BECD-7A30D65F8E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grpSp>
        <p:nvGrpSpPr>
          <p:cNvPr id="217142" name="Group 54">
            <a:extLst>
              <a:ext uri="{FF2B5EF4-FFF2-40B4-BE49-F238E27FC236}">
                <a16:creationId xmlns:a16="http://schemas.microsoft.com/office/drawing/2014/main" id="{3DC055BC-444E-49B3-931B-3A88EC96F012}"/>
              </a:ext>
            </a:extLst>
          </p:cNvPr>
          <p:cNvGrpSpPr>
            <a:grpSpLocks/>
          </p:cNvGrpSpPr>
          <p:nvPr/>
        </p:nvGrpSpPr>
        <p:grpSpPr bwMode="auto">
          <a:xfrm>
            <a:off x="6813551" y="5132389"/>
            <a:ext cx="873125" cy="420687"/>
            <a:chOff x="3305" y="3136"/>
            <a:chExt cx="550" cy="265"/>
          </a:xfrm>
        </p:grpSpPr>
        <p:sp>
          <p:nvSpPr>
            <p:cNvPr id="50230" name="Rectangle 55">
              <a:extLst>
                <a:ext uri="{FF2B5EF4-FFF2-40B4-BE49-F238E27FC236}">
                  <a16:creationId xmlns:a16="http://schemas.microsoft.com/office/drawing/2014/main" id="{42AF793A-516C-404E-BF87-E6643EAF7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31" name="Text Box 56">
              <a:extLst>
                <a:ext uri="{FF2B5EF4-FFF2-40B4-BE49-F238E27FC236}">
                  <a16:creationId xmlns:a16="http://schemas.microsoft.com/office/drawing/2014/main" id="{5E6D2D38-6877-463E-849D-2C39B912B8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grpSp>
        <p:nvGrpSpPr>
          <p:cNvPr id="217145" name="Group 57">
            <a:extLst>
              <a:ext uri="{FF2B5EF4-FFF2-40B4-BE49-F238E27FC236}">
                <a16:creationId xmlns:a16="http://schemas.microsoft.com/office/drawing/2014/main" id="{F4832A97-2150-40BF-AAE9-CBD3F98E7E55}"/>
              </a:ext>
            </a:extLst>
          </p:cNvPr>
          <p:cNvGrpSpPr>
            <a:grpSpLocks/>
          </p:cNvGrpSpPr>
          <p:nvPr/>
        </p:nvGrpSpPr>
        <p:grpSpPr bwMode="auto">
          <a:xfrm>
            <a:off x="9120188" y="3705226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28" name="Rectangle 58">
              <a:extLst>
                <a:ext uri="{FF2B5EF4-FFF2-40B4-BE49-F238E27FC236}">
                  <a16:creationId xmlns:a16="http://schemas.microsoft.com/office/drawing/2014/main" id="{428CCBFF-605F-4C9B-BC18-DE6275DFD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29" name="Text Box 59">
              <a:extLst>
                <a:ext uri="{FF2B5EF4-FFF2-40B4-BE49-F238E27FC236}">
                  <a16:creationId xmlns:a16="http://schemas.microsoft.com/office/drawing/2014/main" id="{868E01EC-C9CE-4F34-B1F9-9B506D117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217148" name="Line 60">
            <a:extLst>
              <a:ext uri="{FF2B5EF4-FFF2-40B4-BE49-F238E27FC236}">
                <a16:creationId xmlns:a16="http://schemas.microsoft.com/office/drawing/2014/main" id="{82A24D00-3D1B-40F3-A9DA-6B7D581B0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656764" y="4748214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217149" name="Group 61">
            <a:extLst>
              <a:ext uri="{FF2B5EF4-FFF2-40B4-BE49-F238E27FC236}">
                <a16:creationId xmlns:a16="http://schemas.microsoft.com/office/drawing/2014/main" id="{ED8B377B-3A14-4011-A392-9875025E4434}"/>
              </a:ext>
            </a:extLst>
          </p:cNvPr>
          <p:cNvGrpSpPr>
            <a:grpSpLocks/>
          </p:cNvGrpSpPr>
          <p:nvPr/>
        </p:nvGrpSpPr>
        <p:grpSpPr bwMode="auto">
          <a:xfrm>
            <a:off x="9286876" y="5129214"/>
            <a:ext cx="873125" cy="420687"/>
            <a:chOff x="3305" y="3136"/>
            <a:chExt cx="550" cy="265"/>
          </a:xfrm>
        </p:grpSpPr>
        <p:sp>
          <p:nvSpPr>
            <p:cNvPr id="50226" name="Rectangle 62">
              <a:extLst>
                <a:ext uri="{FF2B5EF4-FFF2-40B4-BE49-F238E27FC236}">
                  <a16:creationId xmlns:a16="http://schemas.microsoft.com/office/drawing/2014/main" id="{4881B239-2000-4ED2-A30E-6D66C6022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0227" name="Text Box 63">
              <a:extLst>
                <a:ext uri="{FF2B5EF4-FFF2-40B4-BE49-F238E27FC236}">
                  <a16:creationId xmlns:a16="http://schemas.microsoft.com/office/drawing/2014/main" id="{9DE17060-FE09-465A-8914-CC7A04B8FF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sp>
        <p:nvSpPr>
          <p:cNvPr id="217152" name="Line 64">
            <a:extLst>
              <a:ext uri="{FF2B5EF4-FFF2-40B4-BE49-F238E27FC236}">
                <a16:creationId xmlns:a16="http://schemas.microsoft.com/office/drawing/2014/main" id="{F4B52DE2-BC7D-4565-853A-D464B06D8B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7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53" name="Line 65">
            <a:extLst>
              <a:ext uri="{FF2B5EF4-FFF2-40B4-BE49-F238E27FC236}">
                <a16:creationId xmlns:a16="http://schemas.microsoft.com/office/drawing/2014/main" id="{2FA69B2C-95FD-4D05-818F-B10641EB9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1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54" name="Line 66">
            <a:extLst>
              <a:ext uri="{FF2B5EF4-FFF2-40B4-BE49-F238E27FC236}">
                <a16:creationId xmlns:a16="http://schemas.microsoft.com/office/drawing/2014/main" id="{6F166D75-E39E-4180-B310-6B310C17A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2489" y="4037014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55" name="Line 67">
            <a:extLst>
              <a:ext uri="{FF2B5EF4-FFF2-40B4-BE49-F238E27FC236}">
                <a16:creationId xmlns:a16="http://schemas.microsoft.com/office/drawing/2014/main" id="{A7116BA3-A3D7-46B7-AFF6-CD3DCE537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1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56" name="Text Box 68">
            <a:extLst>
              <a:ext uri="{FF2B5EF4-FFF2-40B4-BE49-F238E27FC236}">
                <a16:creationId xmlns:a16="http://schemas.microsoft.com/office/drawing/2014/main" id="{3A7AE52A-D6B7-4996-B1B5-418C5A9D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75" y="3643313"/>
            <a:ext cx="960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public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 </a:t>
            </a:r>
          </a:p>
        </p:txBody>
      </p:sp>
      <p:pic>
        <p:nvPicPr>
          <p:cNvPr id="217157" name="Picture 69" descr="BS00768_[1]">
            <a:extLst>
              <a:ext uri="{FF2B5EF4-FFF2-40B4-BE49-F238E27FC236}">
                <a16:creationId xmlns:a16="http://schemas.microsoft.com/office/drawing/2014/main" id="{4B5541A9-20B6-4C65-9C22-3FFEA4E8A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562975" y="372427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7158" name="Group 70">
            <a:extLst>
              <a:ext uri="{FF2B5EF4-FFF2-40B4-BE49-F238E27FC236}">
                <a16:creationId xmlns:a16="http://schemas.microsoft.com/office/drawing/2014/main" id="{CA2A2B1A-3227-431F-931C-9229F53A49CD}"/>
              </a:ext>
            </a:extLst>
          </p:cNvPr>
          <p:cNvGrpSpPr>
            <a:grpSpLocks/>
          </p:cNvGrpSpPr>
          <p:nvPr/>
        </p:nvGrpSpPr>
        <p:grpSpPr bwMode="auto">
          <a:xfrm>
            <a:off x="8501064" y="4049714"/>
            <a:ext cx="490537" cy="604837"/>
            <a:chOff x="2994" y="2073"/>
            <a:chExt cx="309" cy="381"/>
          </a:xfrm>
        </p:grpSpPr>
        <p:grpSp>
          <p:nvGrpSpPr>
            <p:cNvPr id="51246" name="Group 71">
              <a:extLst>
                <a:ext uri="{FF2B5EF4-FFF2-40B4-BE49-F238E27FC236}">
                  <a16:creationId xmlns:a16="http://schemas.microsoft.com/office/drawing/2014/main" id="{D2193D98-D6B7-4E9F-B4DF-8FDF6550B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24" name="Text Box 72">
                <a:extLst>
                  <a:ext uri="{FF2B5EF4-FFF2-40B4-BE49-F238E27FC236}">
                    <a16:creationId xmlns:a16="http://schemas.microsoft.com/office/drawing/2014/main" id="{D75F3A3B-90A9-4577-B8FE-B61511473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25" name="Text Box 73">
                <a:extLst>
                  <a:ext uri="{FF2B5EF4-FFF2-40B4-BE49-F238E27FC236}">
                    <a16:creationId xmlns:a16="http://schemas.microsoft.com/office/drawing/2014/main" id="{D42685EA-97A7-42C6-88E6-E7BAB24020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23" name="Text Box 74">
              <a:extLst>
                <a:ext uri="{FF2B5EF4-FFF2-40B4-BE49-F238E27FC236}">
                  <a16:creationId xmlns:a16="http://schemas.microsoft.com/office/drawing/2014/main" id="{AB84FF08-B5D3-466C-88CC-08B56E474B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6" y="2073"/>
              <a:ext cx="19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217163" name="Line 75">
            <a:extLst>
              <a:ext uri="{FF2B5EF4-FFF2-40B4-BE49-F238E27FC236}">
                <a16:creationId xmlns:a16="http://schemas.microsoft.com/office/drawing/2014/main" id="{9DB4F1CC-16E8-4F34-9DCC-4CE164695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29651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64" name="Line 76">
            <a:extLst>
              <a:ext uri="{FF2B5EF4-FFF2-40B4-BE49-F238E27FC236}">
                <a16:creationId xmlns:a16="http://schemas.microsoft.com/office/drawing/2014/main" id="{B2A5BE21-18AC-4DF1-9D75-96C2D0281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5664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65" name="Line 77">
            <a:extLst>
              <a:ext uri="{FF2B5EF4-FFF2-40B4-BE49-F238E27FC236}">
                <a16:creationId xmlns:a16="http://schemas.microsoft.com/office/drawing/2014/main" id="{ED8DD59B-E360-4199-9DF8-7FB14CE8D1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23326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217166" name="Text Box 78">
            <a:extLst>
              <a:ext uri="{FF2B5EF4-FFF2-40B4-BE49-F238E27FC236}">
                <a16:creationId xmlns:a16="http://schemas.microsoft.com/office/drawing/2014/main" id="{9268C7A4-763C-45BE-8068-F4A77366B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613" y="5640388"/>
            <a:ext cx="143986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equal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 ?</a:t>
            </a:r>
          </a:p>
        </p:txBody>
      </p:sp>
      <p:sp>
        <p:nvSpPr>
          <p:cNvPr id="50220" name="Rectangle 79">
            <a:extLst>
              <a:ext uri="{FF2B5EF4-FFF2-40B4-BE49-F238E27FC236}">
                <a16:creationId xmlns:a16="http://schemas.microsoft.com/office/drawing/2014/main" id="{FA9A306C-5614-4C23-B3AD-81B151084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6" y="0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Digital signature = signed message digest</a:t>
            </a:r>
          </a:p>
        </p:txBody>
      </p:sp>
      <p:pic>
        <p:nvPicPr>
          <p:cNvPr id="51245" name="Picture 6" descr="underline_base">
            <a:extLst>
              <a:ext uri="{FF2B5EF4-FFF2-40B4-BE49-F238E27FC236}">
                <a16:creationId xmlns:a16="http://schemas.microsoft.com/office/drawing/2014/main" id="{9A1B0D85-3D8E-4DD5-A18A-58B26C386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0" grpId="0" build="p"/>
      <p:bldP spid="217156" grpId="0"/>
      <p:bldP spid="21716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>
            <a:extLst>
              <a:ext uri="{FF2B5EF4-FFF2-40B4-BE49-F238E27FC236}">
                <a16:creationId xmlns:a16="http://schemas.microsoft.com/office/drawing/2014/main" id="{8E4ECEA5-3444-4E18-AAD8-4E39993223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F1C625CA-677C-4E48-B1FF-0B2A56DB1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Hash function algorithms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CD24C64A-33CF-4C4B-BFA3-D54D404D917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170114" y="1489075"/>
            <a:ext cx="8131175" cy="4648200"/>
          </a:xfrm>
        </p:spPr>
        <p:txBody>
          <a:bodyPr/>
          <a:lstStyle/>
          <a:p>
            <a:r>
              <a:rPr lang="en-US" altLang="en-US">
                <a:solidFill>
                  <a:srgbClr val="C00000"/>
                </a:solidFill>
              </a:rPr>
              <a:t>MD5 hash function widely used (RFC 1321) </a:t>
            </a:r>
          </a:p>
          <a:p>
            <a:pPr lvl="1"/>
            <a:r>
              <a:rPr lang="en-US" altLang="en-US"/>
              <a:t>computes 128-bit message digest in 4-step process. </a:t>
            </a:r>
          </a:p>
          <a:p>
            <a:pPr lvl="1"/>
            <a:r>
              <a:rPr lang="en-US" altLang="en-US"/>
              <a:t>arbitrary 128-bit string x, appears difficult to construct msg m whose MD5 hash is equal to x</a:t>
            </a:r>
          </a:p>
          <a:p>
            <a:r>
              <a:rPr lang="en-US" altLang="en-US">
                <a:solidFill>
                  <a:srgbClr val="C00000"/>
                </a:solidFill>
              </a:rPr>
              <a:t>SHA-1 is also used</a:t>
            </a:r>
          </a:p>
          <a:p>
            <a:pPr lvl="1"/>
            <a:r>
              <a:rPr lang="en-US" altLang="en-US"/>
              <a:t>US standard [</a:t>
            </a:r>
            <a:r>
              <a:rPr lang="en-US" altLang="en-US" sz="2000"/>
              <a:t>NIST, FIPS PUB 180-1]</a:t>
            </a:r>
            <a:endParaRPr lang="en-US" altLang="en-US"/>
          </a:p>
          <a:p>
            <a:pPr lvl="1"/>
            <a:r>
              <a:rPr lang="en-US" altLang="en-US"/>
              <a:t>160-bit message digest</a:t>
            </a:r>
          </a:p>
        </p:txBody>
      </p:sp>
      <p:pic>
        <p:nvPicPr>
          <p:cNvPr id="52229" name="Picture 19" descr="underline_base">
            <a:extLst>
              <a:ext uri="{FF2B5EF4-FFF2-40B4-BE49-F238E27FC236}">
                <a16:creationId xmlns:a16="http://schemas.microsoft.com/office/drawing/2014/main" id="{B2E134E5-48A0-474A-8FEE-3816C8A54BE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1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2" descr="underline_base">
            <a:extLst>
              <a:ext uri="{FF2B5EF4-FFF2-40B4-BE49-F238E27FC236}">
                <a16:creationId xmlns:a16="http://schemas.microsoft.com/office/drawing/2014/main" id="{694AB9D6-CD3A-4068-99CF-63C63B5E552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887414"/>
            <a:ext cx="6145212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6" name="Rectangle 5">
            <a:extLst>
              <a:ext uri="{FF2B5EF4-FFF2-40B4-BE49-F238E27FC236}">
                <a16:creationId xmlns:a16="http://schemas.microsoft.com/office/drawing/2014/main" id="{C6473A33-5D22-4FD9-B138-F69E934B40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cs typeface="Arial" charset="0"/>
              </a:rPr>
              <a:t>Network Security</a:t>
            </a: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22FE097B-1F3F-4EF8-A472-6BE819670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3825"/>
            <a:ext cx="6445250" cy="952500"/>
          </a:xfrm>
        </p:spPr>
        <p:txBody>
          <a:bodyPr/>
          <a:lstStyle/>
          <a:p>
            <a:r>
              <a:rPr lang="en-US" altLang="en-US"/>
              <a:t>Recall: ap5.0 security hole</a:t>
            </a:r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D26CBEBF-5583-400D-B622-FE618C90DA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1084263"/>
            <a:ext cx="7593012" cy="9191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00000"/>
                </a:solidFill>
              </a:rPr>
              <a:t>man (or woman) in the middle attack: </a:t>
            </a:r>
            <a:r>
              <a:rPr lang="en-US" altLang="en-US" sz="2400"/>
              <a:t>Trudy poses as Alice (to Bob) and as Bob (to Alice)</a:t>
            </a:r>
          </a:p>
        </p:txBody>
      </p:sp>
      <p:pic>
        <p:nvPicPr>
          <p:cNvPr id="53254" name="Picture 4" descr="Bob">
            <a:extLst>
              <a:ext uri="{FF2B5EF4-FFF2-40B4-BE49-F238E27FC236}">
                <a16:creationId xmlns:a16="http://schemas.microsoft.com/office/drawing/2014/main" id="{1A9077D3-8FC6-46F3-AA18-9883B82DF76A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7175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255" name="Picture 5" descr="Eve">
            <a:extLst>
              <a:ext uri="{FF2B5EF4-FFF2-40B4-BE49-F238E27FC236}">
                <a16:creationId xmlns:a16="http://schemas.microsoft.com/office/drawing/2014/main" id="{8A8EE938-E2C4-44BA-AE0F-DDB4EC244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64" y="2203451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6" name="Picture 6" descr="Alice">
            <a:extLst>
              <a:ext uri="{FF2B5EF4-FFF2-40B4-BE49-F238E27FC236}">
                <a16:creationId xmlns:a16="http://schemas.microsoft.com/office/drawing/2014/main" id="{06FDC156-04FE-4E03-B3BB-B1F15BA4AD6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639" y="2195513"/>
            <a:ext cx="752475" cy="9271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>
            <a:extLst>
              <a:ext uri="{FF2B5EF4-FFF2-40B4-BE49-F238E27FC236}">
                <a16:creationId xmlns:a16="http://schemas.microsoft.com/office/drawing/2014/main" id="{84CEC1A1-DEBE-4C69-9128-0AEE254C1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0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3" name="Text Box 8">
            <a:extLst>
              <a:ext uri="{FF2B5EF4-FFF2-40B4-BE49-F238E27FC236}">
                <a16:creationId xmlns:a16="http://schemas.microsoft.com/office/drawing/2014/main" id="{E71F8383-D51F-4363-B3FF-BDB040987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364" y="2328864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1101F02C-D238-41C2-A978-A4B3EFA6E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7189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5" name="Text Box 10">
            <a:extLst>
              <a:ext uri="{FF2B5EF4-FFF2-40B4-BE49-F238E27FC236}">
                <a16:creationId xmlns:a16="http://schemas.microsoft.com/office/drawing/2014/main" id="{738F496A-E0E6-4E1A-A993-2425566FD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1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>
            <a:extLst>
              <a:ext uri="{FF2B5EF4-FFF2-40B4-BE49-F238E27FC236}">
                <a16:creationId xmlns:a16="http://schemas.microsoft.com/office/drawing/2014/main" id="{18C1C700-D573-4C06-82D2-70B7EB9EE5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6875" y="2786064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1997" name="Text Box 12">
            <a:extLst>
              <a:ext uri="{FF2B5EF4-FFF2-40B4-BE49-F238E27FC236}">
                <a16:creationId xmlns:a16="http://schemas.microsoft.com/office/drawing/2014/main" id="{ACAAA0F1-FF94-4E70-9C95-ED60BA06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301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>
            <a:extLst>
              <a:ext uri="{FF2B5EF4-FFF2-40B4-BE49-F238E27FC236}">
                <a16:creationId xmlns:a16="http://schemas.microsoft.com/office/drawing/2014/main" id="{C4D21305-4E42-4C03-8C81-C962EDC029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5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64" name="Group 14">
            <a:extLst>
              <a:ext uri="{FF2B5EF4-FFF2-40B4-BE49-F238E27FC236}">
                <a16:creationId xmlns:a16="http://schemas.microsoft.com/office/drawing/2014/main" id="{3270DB85-F297-48B3-A62D-3E64A536B0D7}"/>
              </a:ext>
            </a:extLst>
          </p:cNvPr>
          <p:cNvGrpSpPr>
            <a:grpSpLocks/>
          </p:cNvGrpSpPr>
          <p:nvPr/>
        </p:nvGrpSpPr>
        <p:grpSpPr bwMode="auto">
          <a:xfrm>
            <a:off x="8005763" y="2781300"/>
            <a:ext cx="850900" cy="681038"/>
            <a:chOff x="3732" y="350"/>
            <a:chExt cx="536" cy="429"/>
          </a:xfrm>
        </p:grpSpPr>
        <p:sp>
          <p:nvSpPr>
            <p:cNvPr id="42049" name="Text Box 15">
              <a:extLst>
                <a:ext uri="{FF2B5EF4-FFF2-40B4-BE49-F238E27FC236}">
                  <a16:creationId xmlns:a16="http://schemas.microsoft.com/office/drawing/2014/main" id="{6EF67973-904A-4A42-82F7-6F287C026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53314" name="Group 16">
              <a:extLst>
                <a:ext uri="{FF2B5EF4-FFF2-40B4-BE49-F238E27FC236}">
                  <a16:creationId xmlns:a16="http://schemas.microsoft.com/office/drawing/2014/main" id="{CA745150-652A-4C78-A36F-AF1D2380FF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>
                <a:extLst>
                  <a:ext uri="{FF2B5EF4-FFF2-40B4-BE49-F238E27FC236}">
                    <a16:creationId xmlns:a16="http://schemas.microsoft.com/office/drawing/2014/main" id="{B3C0FE73-AFC7-4886-BEC5-50651DB5E9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>
                <a:extLst>
                  <a:ext uri="{FF2B5EF4-FFF2-40B4-BE49-F238E27FC236}">
                    <a16:creationId xmlns:a16="http://schemas.microsoft.com/office/drawing/2014/main" id="{8BFA34F9-A213-449C-87AC-65DF568F2A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>
            <a:extLst>
              <a:ext uri="{FF2B5EF4-FFF2-40B4-BE49-F238E27FC236}">
                <a16:creationId xmlns:a16="http://schemas.microsoft.com/office/drawing/2014/main" id="{483B8554-E2E6-4FBC-9B39-CA93F8E8CF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3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1" name="Text Box 20">
            <a:extLst>
              <a:ext uri="{FF2B5EF4-FFF2-40B4-BE49-F238E27FC236}">
                <a16:creationId xmlns:a16="http://schemas.microsoft.com/office/drawing/2014/main" id="{5BC8021A-D292-4BB0-9783-71011D24F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>
            <a:extLst>
              <a:ext uri="{FF2B5EF4-FFF2-40B4-BE49-F238E27FC236}">
                <a16:creationId xmlns:a16="http://schemas.microsoft.com/office/drawing/2014/main" id="{D70399EE-38CD-4C91-A4FD-1962F5A06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3714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68" name="Group 22">
            <a:extLst>
              <a:ext uri="{FF2B5EF4-FFF2-40B4-BE49-F238E27FC236}">
                <a16:creationId xmlns:a16="http://schemas.microsoft.com/office/drawing/2014/main" id="{B3C9EFEB-730E-4519-9571-5D7C858357C1}"/>
              </a:ext>
            </a:extLst>
          </p:cNvPr>
          <p:cNvGrpSpPr>
            <a:grpSpLocks/>
          </p:cNvGrpSpPr>
          <p:nvPr/>
        </p:nvGrpSpPr>
        <p:grpSpPr bwMode="auto">
          <a:xfrm>
            <a:off x="8461375" y="3525839"/>
            <a:ext cx="584200" cy="695325"/>
            <a:chOff x="4737" y="2510"/>
            <a:chExt cx="368" cy="438"/>
          </a:xfrm>
        </p:grpSpPr>
        <p:grpSp>
          <p:nvGrpSpPr>
            <p:cNvPr id="53309" name="Group 23">
              <a:extLst>
                <a:ext uri="{FF2B5EF4-FFF2-40B4-BE49-F238E27FC236}">
                  <a16:creationId xmlns:a16="http://schemas.microsoft.com/office/drawing/2014/main" id="{0F8901EF-35BA-4106-B700-7E13E3D23B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>
                <a:extLst>
                  <a:ext uri="{FF2B5EF4-FFF2-40B4-BE49-F238E27FC236}">
                    <a16:creationId xmlns:a16="http://schemas.microsoft.com/office/drawing/2014/main" id="{D3C68761-256B-46C3-9B96-01887E10C3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>
                <a:extLst>
                  <a:ext uri="{FF2B5EF4-FFF2-40B4-BE49-F238E27FC236}">
                    <a16:creationId xmlns:a16="http://schemas.microsoft.com/office/drawing/2014/main" id="{52CF9E02-1545-4F97-A292-1C94F85F46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>
              <a:extLst>
                <a:ext uri="{FF2B5EF4-FFF2-40B4-BE49-F238E27FC236}">
                  <a16:creationId xmlns:a16="http://schemas.microsoft.com/office/drawing/2014/main" id="{C020D5FE-C76C-40E6-9147-A08DF3405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>
            <a:extLst>
              <a:ext uri="{FF2B5EF4-FFF2-40B4-BE49-F238E27FC236}">
                <a16:creationId xmlns:a16="http://schemas.microsoft.com/office/drawing/2014/main" id="{18E83923-6E95-4434-9A38-2BDFF12A59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4238" y="3430589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5" name="Line 28">
            <a:extLst>
              <a:ext uri="{FF2B5EF4-FFF2-40B4-BE49-F238E27FC236}">
                <a16:creationId xmlns:a16="http://schemas.microsoft.com/office/drawing/2014/main" id="{83D8169D-0B0A-47DE-80F3-6B39451BC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2814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71" name="Group 29">
            <a:extLst>
              <a:ext uri="{FF2B5EF4-FFF2-40B4-BE49-F238E27FC236}">
                <a16:creationId xmlns:a16="http://schemas.microsoft.com/office/drawing/2014/main" id="{09114EE4-85D4-48B8-9550-49A08A85E454}"/>
              </a:ext>
            </a:extLst>
          </p:cNvPr>
          <p:cNvGrpSpPr>
            <a:grpSpLocks/>
          </p:cNvGrpSpPr>
          <p:nvPr/>
        </p:nvGrpSpPr>
        <p:grpSpPr bwMode="auto">
          <a:xfrm>
            <a:off x="4668838" y="3411538"/>
            <a:ext cx="850900" cy="654050"/>
            <a:chOff x="3732" y="350"/>
            <a:chExt cx="536" cy="412"/>
          </a:xfrm>
        </p:grpSpPr>
        <p:sp>
          <p:nvSpPr>
            <p:cNvPr id="42041" name="Text Box 30">
              <a:extLst>
                <a:ext uri="{FF2B5EF4-FFF2-40B4-BE49-F238E27FC236}">
                  <a16:creationId xmlns:a16="http://schemas.microsoft.com/office/drawing/2014/main" id="{364021D6-F8D5-4183-8013-E83BA28B3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53306" name="Group 31">
              <a:extLst>
                <a:ext uri="{FF2B5EF4-FFF2-40B4-BE49-F238E27FC236}">
                  <a16:creationId xmlns:a16="http://schemas.microsoft.com/office/drawing/2014/main" id="{5D49C442-776D-4BCD-95BF-E74816586F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>
                <a:extLst>
                  <a:ext uri="{FF2B5EF4-FFF2-40B4-BE49-F238E27FC236}">
                    <a16:creationId xmlns:a16="http://schemas.microsoft.com/office/drawing/2014/main" id="{C0ADCF81-B893-45F9-A204-9FCFBA0C30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>
                <a:extLst>
                  <a:ext uri="{FF2B5EF4-FFF2-40B4-BE49-F238E27FC236}">
                    <a16:creationId xmlns:a16="http://schemas.microsoft.com/office/drawing/2014/main" id="{EC174FFB-DFBA-4AF9-9EB6-48E675B303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>
            <a:extLst>
              <a:ext uri="{FF2B5EF4-FFF2-40B4-BE49-F238E27FC236}">
                <a16:creationId xmlns:a16="http://schemas.microsoft.com/office/drawing/2014/main" id="{A7B96DD7-B460-4F6F-860B-8D857A3457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0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42008" name="Text Box 35">
            <a:extLst>
              <a:ext uri="{FF2B5EF4-FFF2-40B4-BE49-F238E27FC236}">
                <a16:creationId xmlns:a16="http://schemas.microsoft.com/office/drawing/2014/main" id="{2E5CF425-A4F5-4562-B354-3C6ED6CE8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6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>
            <a:extLst>
              <a:ext uri="{FF2B5EF4-FFF2-40B4-BE49-F238E27FC236}">
                <a16:creationId xmlns:a16="http://schemas.microsoft.com/office/drawing/2014/main" id="{90351036-0C0C-480B-B29D-CF8ECA6F8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75" name="Group 37">
            <a:extLst>
              <a:ext uri="{FF2B5EF4-FFF2-40B4-BE49-F238E27FC236}">
                <a16:creationId xmlns:a16="http://schemas.microsoft.com/office/drawing/2014/main" id="{64E15B0B-4EB4-43BF-A350-DD1ABFE35C83}"/>
              </a:ext>
            </a:extLst>
          </p:cNvPr>
          <p:cNvGrpSpPr>
            <a:grpSpLocks/>
          </p:cNvGrpSpPr>
          <p:nvPr/>
        </p:nvGrpSpPr>
        <p:grpSpPr bwMode="auto">
          <a:xfrm>
            <a:off x="5024438" y="4125913"/>
            <a:ext cx="569912" cy="654050"/>
            <a:chOff x="4737" y="2534"/>
            <a:chExt cx="359" cy="412"/>
          </a:xfrm>
        </p:grpSpPr>
        <p:grpSp>
          <p:nvGrpSpPr>
            <p:cNvPr id="53301" name="Group 38">
              <a:extLst>
                <a:ext uri="{FF2B5EF4-FFF2-40B4-BE49-F238E27FC236}">
                  <a16:creationId xmlns:a16="http://schemas.microsoft.com/office/drawing/2014/main" id="{A2A11688-F815-4F08-99F5-71A41A7210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>
                <a:extLst>
                  <a:ext uri="{FF2B5EF4-FFF2-40B4-BE49-F238E27FC236}">
                    <a16:creationId xmlns:a16="http://schemas.microsoft.com/office/drawing/2014/main" id="{37782037-1CC7-456E-AD30-8C2DF7BE00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>
                <a:extLst>
                  <a:ext uri="{FF2B5EF4-FFF2-40B4-BE49-F238E27FC236}">
                    <a16:creationId xmlns:a16="http://schemas.microsoft.com/office/drawing/2014/main" id="{6CF1F17B-DFD8-4867-9937-09A5001BEF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>
              <a:extLst>
                <a:ext uri="{FF2B5EF4-FFF2-40B4-BE49-F238E27FC236}">
                  <a16:creationId xmlns:a16="http://schemas.microsoft.com/office/drawing/2014/main" id="{F8BE0718-2916-4470-B5EC-91A07A36F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>
            <a:extLst>
              <a:ext uri="{FF2B5EF4-FFF2-40B4-BE49-F238E27FC236}">
                <a16:creationId xmlns:a16="http://schemas.microsoft.com/office/drawing/2014/main" id="{B6837400-F283-4D22-B26A-94A999FCFD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77" name="Group 43">
            <a:extLst>
              <a:ext uri="{FF2B5EF4-FFF2-40B4-BE49-F238E27FC236}">
                <a16:creationId xmlns:a16="http://schemas.microsoft.com/office/drawing/2014/main" id="{ADF47E2F-B449-475F-89C8-BF446CF871B9}"/>
              </a:ext>
            </a:extLst>
          </p:cNvPr>
          <p:cNvGrpSpPr>
            <a:grpSpLocks/>
          </p:cNvGrpSpPr>
          <p:nvPr/>
        </p:nvGrpSpPr>
        <p:grpSpPr bwMode="auto">
          <a:xfrm>
            <a:off x="7499351" y="4506914"/>
            <a:ext cx="874713" cy="681037"/>
            <a:chOff x="3670" y="3430"/>
            <a:chExt cx="551" cy="429"/>
          </a:xfrm>
        </p:grpSpPr>
        <p:sp>
          <p:nvSpPr>
            <p:cNvPr id="42034" name="Text Box 44">
              <a:extLst>
                <a:ext uri="{FF2B5EF4-FFF2-40B4-BE49-F238E27FC236}">
                  <a16:creationId xmlns:a16="http://schemas.microsoft.com/office/drawing/2014/main" id="{713B6C48-B084-4045-99F1-93AA7A0D49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>
              <a:extLst>
                <a:ext uri="{FF2B5EF4-FFF2-40B4-BE49-F238E27FC236}">
                  <a16:creationId xmlns:a16="http://schemas.microsoft.com/office/drawing/2014/main" id="{4A83A42D-51E3-4105-A7EC-26D4860F6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>
              <a:extLst>
                <a:ext uri="{FF2B5EF4-FFF2-40B4-BE49-F238E27FC236}">
                  <a16:creationId xmlns:a16="http://schemas.microsoft.com/office/drawing/2014/main" id="{71AC2584-0584-4327-B151-C736009E5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3278" name="Group 47">
            <a:extLst>
              <a:ext uri="{FF2B5EF4-FFF2-40B4-BE49-F238E27FC236}">
                <a16:creationId xmlns:a16="http://schemas.microsoft.com/office/drawing/2014/main" id="{3899D364-0D5C-43C0-90A2-E1C4F3B0FAC5}"/>
              </a:ext>
            </a:extLst>
          </p:cNvPr>
          <p:cNvGrpSpPr>
            <a:grpSpLocks/>
          </p:cNvGrpSpPr>
          <p:nvPr/>
        </p:nvGrpSpPr>
        <p:grpSpPr bwMode="auto">
          <a:xfrm>
            <a:off x="5338764" y="5006975"/>
            <a:ext cx="1768475" cy="719138"/>
            <a:chOff x="1299" y="3314"/>
            <a:chExt cx="1114" cy="453"/>
          </a:xfrm>
        </p:grpSpPr>
        <p:sp>
          <p:nvSpPr>
            <p:cNvPr id="42029" name="Text Box 48">
              <a:extLst>
                <a:ext uri="{FF2B5EF4-FFF2-40B4-BE49-F238E27FC236}">
                  <a16:creationId xmlns:a16="http://schemas.microsoft.com/office/drawing/2014/main" id="{CDF3E0FE-50A9-4108-B7D1-46EFC491F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>
              <a:extLst>
                <a:ext uri="{FF2B5EF4-FFF2-40B4-BE49-F238E27FC236}">
                  <a16:creationId xmlns:a16="http://schemas.microsoft.com/office/drawing/2014/main" id="{B17A09FC-6905-479B-94ED-A2FFEE06D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>
              <a:extLst>
                <a:ext uri="{FF2B5EF4-FFF2-40B4-BE49-F238E27FC236}">
                  <a16:creationId xmlns:a16="http://schemas.microsoft.com/office/drawing/2014/main" id="{416AFDA1-6F84-44A3-8C2D-3FE0C8727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>
              <a:extLst>
                <a:ext uri="{FF2B5EF4-FFF2-40B4-BE49-F238E27FC236}">
                  <a16:creationId xmlns:a16="http://schemas.microsoft.com/office/drawing/2014/main" id="{00DFD291-B485-49FC-9668-01290C418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>
              <a:extLst>
                <a:ext uri="{FF2B5EF4-FFF2-40B4-BE49-F238E27FC236}">
                  <a16:creationId xmlns:a16="http://schemas.microsoft.com/office/drawing/2014/main" id="{9D412BFE-261D-4C29-BAB5-52436C123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>
            <a:extLst>
              <a:ext uri="{FF2B5EF4-FFF2-40B4-BE49-F238E27FC236}">
                <a16:creationId xmlns:a16="http://schemas.microsoft.com/office/drawing/2014/main" id="{FFEE469D-1D0E-4994-8E71-F39060565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6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>
            <a:extLst>
              <a:ext uri="{FF2B5EF4-FFF2-40B4-BE49-F238E27FC236}">
                <a16:creationId xmlns:a16="http://schemas.microsoft.com/office/drawing/2014/main" id="{4B60EB65-F18B-4F12-92C5-164F82DD8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sends m to Alice encrypted with Alice</a:t>
            </a:r>
            <a:r>
              <a:rPr lang="ja-JP" altLang="en-US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public key</a:t>
            </a:r>
            <a:endParaRPr lang="en-US" sz="1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Line 55">
            <a:extLst>
              <a:ext uri="{FF2B5EF4-FFF2-40B4-BE49-F238E27FC236}">
                <a16:creationId xmlns:a16="http://schemas.microsoft.com/office/drawing/2014/main" id="{79672737-14C1-4F1A-A089-4001EEF57C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6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grpSp>
        <p:nvGrpSpPr>
          <p:cNvPr id="53282" name="Group 56">
            <a:extLst>
              <a:ext uri="{FF2B5EF4-FFF2-40B4-BE49-F238E27FC236}">
                <a16:creationId xmlns:a16="http://schemas.microsoft.com/office/drawing/2014/main" id="{540C7C5E-3A6F-4961-BBE4-012D24F48F7B}"/>
              </a:ext>
            </a:extLst>
          </p:cNvPr>
          <p:cNvGrpSpPr>
            <a:grpSpLocks/>
          </p:cNvGrpSpPr>
          <p:nvPr/>
        </p:nvGrpSpPr>
        <p:grpSpPr bwMode="auto">
          <a:xfrm>
            <a:off x="4090988" y="5230813"/>
            <a:ext cx="806450" cy="677862"/>
            <a:chOff x="3691" y="3430"/>
            <a:chExt cx="508" cy="427"/>
          </a:xfrm>
        </p:grpSpPr>
        <p:sp>
          <p:nvSpPr>
            <p:cNvPr id="42026" name="Text Box 57">
              <a:extLst>
                <a:ext uri="{FF2B5EF4-FFF2-40B4-BE49-F238E27FC236}">
                  <a16:creationId xmlns:a16="http://schemas.microsoft.com/office/drawing/2014/main" id="{BB6944F2-EE4E-4A90-A9A7-BDB1A976E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>
              <a:extLst>
                <a:ext uri="{FF2B5EF4-FFF2-40B4-BE49-F238E27FC236}">
                  <a16:creationId xmlns:a16="http://schemas.microsoft.com/office/drawing/2014/main" id="{4473D59B-6480-469C-9130-9283C11D8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0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>
              <a:extLst>
                <a:ext uri="{FF2B5EF4-FFF2-40B4-BE49-F238E27FC236}">
                  <a16:creationId xmlns:a16="http://schemas.microsoft.com/office/drawing/2014/main" id="{3D255932-C985-4736-8B7F-ABE483C753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3283" name="Group 60">
            <a:extLst>
              <a:ext uri="{FF2B5EF4-FFF2-40B4-BE49-F238E27FC236}">
                <a16:creationId xmlns:a16="http://schemas.microsoft.com/office/drawing/2014/main" id="{6E998200-2DF6-4C57-95B6-5B7CA1F077E7}"/>
              </a:ext>
            </a:extLst>
          </p:cNvPr>
          <p:cNvGrpSpPr>
            <a:grpSpLocks/>
          </p:cNvGrpSpPr>
          <p:nvPr/>
        </p:nvGrpSpPr>
        <p:grpSpPr bwMode="auto">
          <a:xfrm>
            <a:off x="1820864" y="5646738"/>
            <a:ext cx="1768475" cy="711200"/>
            <a:chOff x="1299" y="3317"/>
            <a:chExt cx="1114" cy="448"/>
          </a:xfrm>
        </p:grpSpPr>
        <p:sp>
          <p:nvSpPr>
            <p:cNvPr id="42021" name="Text Box 61">
              <a:extLst>
                <a:ext uri="{FF2B5EF4-FFF2-40B4-BE49-F238E27FC236}">
                  <a16:creationId xmlns:a16="http://schemas.microsoft.com/office/drawing/2014/main" id="{6B379E2D-7470-4404-A963-DF4B44632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>
              <a:extLst>
                <a:ext uri="{FF2B5EF4-FFF2-40B4-BE49-F238E27FC236}">
                  <a16:creationId xmlns:a16="http://schemas.microsoft.com/office/drawing/2014/main" id="{9C282209-844A-4E55-B431-A5C8F1F71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>
              <a:extLst>
                <a:ext uri="{FF2B5EF4-FFF2-40B4-BE49-F238E27FC236}">
                  <a16:creationId xmlns:a16="http://schemas.microsoft.com/office/drawing/2014/main" id="{5CB71CB5-8509-41FB-8451-7DD491945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>
              <a:extLst>
                <a:ext uri="{FF2B5EF4-FFF2-40B4-BE49-F238E27FC236}">
                  <a16:creationId xmlns:a16="http://schemas.microsoft.com/office/drawing/2014/main" id="{602F1B73-2660-4FF8-93B4-AD95CD5A70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>
              <a:extLst>
                <a:ext uri="{FF2B5EF4-FFF2-40B4-BE49-F238E27FC236}">
                  <a16:creationId xmlns:a16="http://schemas.microsoft.com/office/drawing/2014/main" id="{903AAFAF-3B97-4D46-B2E3-ABB433C24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>
            <a:extLst>
              <a:ext uri="{FF2B5EF4-FFF2-40B4-BE49-F238E27FC236}">
                <a16:creationId xmlns:a16="http://schemas.microsoft.com/office/drawing/2014/main" id="{EBA9A5D2-B420-4727-96A5-09F7C08A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9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1" descr="underline_base">
            <a:extLst>
              <a:ext uri="{FF2B5EF4-FFF2-40B4-BE49-F238E27FC236}">
                <a16:creationId xmlns:a16="http://schemas.microsoft.com/office/drawing/2014/main" id="{33F9CFD7-0E68-41DB-8B8D-D748233CBF4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26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0" name="Rectangle 5">
            <a:extLst>
              <a:ext uri="{FF2B5EF4-FFF2-40B4-BE49-F238E27FC236}">
                <a16:creationId xmlns:a16="http://schemas.microsoft.com/office/drawing/2014/main" id="{C5A9CA37-CA7C-49D9-9372-C829930707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257B95AB-2872-4BE6-9C45-BF5A48CA1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Public-key certification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F7CEFBD3-6A00-49B8-A69E-1A5556543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90663"/>
            <a:ext cx="7772400" cy="4648200"/>
          </a:xfrm>
        </p:spPr>
        <p:txBody>
          <a:bodyPr/>
          <a:lstStyle/>
          <a:p>
            <a:r>
              <a:rPr lang="en-US" altLang="en-US"/>
              <a:t>motivation: Trudy plays pizza prank on Bob</a:t>
            </a:r>
          </a:p>
          <a:p>
            <a:pPr lvl="1"/>
            <a:r>
              <a:rPr lang="en-US" altLang="en-US"/>
              <a:t>Trudy creates e-mail order: </a:t>
            </a:r>
            <a:br>
              <a:rPr lang="en-US" altLang="en-US"/>
            </a:br>
            <a:r>
              <a:rPr lang="en-US" altLang="en-US" i="1"/>
              <a:t>Dear Pizza Store, Please deliver to me four pepperoni pizzas. Thank you, Bob</a:t>
            </a:r>
          </a:p>
          <a:p>
            <a:pPr lvl="1"/>
            <a:r>
              <a:rPr lang="en-US" altLang="en-US"/>
              <a:t>Trudy signs order with her private key</a:t>
            </a:r>
          </a:p>
          <a:p>
            <a:pPr lvl="1"/>
            <a:r>
              <a:rPr lang="en-US" altLang="en-US"/>
              <a:t>Trudy sends order to Pizza Store</a:t>
            </a:r>
          </a:p>
          <a:p>
            <a:pPr lvl="1"/>
            <a:r>
              <a:rPr lang="en-US" altLang="en-US"/>
              <a:t>Trudy sends to Pizza Store her public key, but says it</a:t>
            </a:r>
            <a:r>
              <a:rPr lang="ja-JP" altLang="en-US"/>
              <a:t>’</a:t>
            </a:r>
            <a:r>
              <a:rPr lang="en-US" altLang="ja-JP"/>
              <a:t>s Bob</a:t>
            </a:r>
            <a:r>
              <a:rPr lang="ja-JP" altLang="en-US"/>
              <a:t>’</a:t>
            </a:r>
            <a:r>
              <a:rPr lang="en-US" altLang="ja-JP"/>
              <a:t>s public key</a:t>
            </a:r>
          </a:p>
          <a:p>
            <a:pPr lvl="1"/>
            <a:r>
              <a:rPr lang="en-US" altLang="en-US"/>
              <a:t>Pizza Store verifies signature; then delivers four pepperoni pizzas to Bob</a:t>
            </a:r>
          </a:p>
          <a:p>
            <a:pPr lvl="1"/>
            <a:r>
              <a:rPr lang="en-US" altLang="en-US"/>
              <a:t>Bob doesn</a:t>
            </a:r>
            <a:r>
              <a:rPr lang="ja-JP" altLang="en-US"/>
              <a:t>’</a:t>
            </a:r>
            <a:r>
              <a:rPr lang="en-US" altLang="ja-JP"/>
              <a:t>t even like pepperoni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>
            <a:extLst>
              <a:ext uri="{FF2B5EF4-FFF2-40B4-BE49-F238E27FC236}">
                <a16:creationId xmlns:a16="http://schemas.microsoft.com/office/drawing/2014/main" id="{5C74F313-1481-495D-9E36-B17450048B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67CD8A1A-4CB5-41C7-99A9-6AB0FEBD7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6289" y="130175"/>
            <a:ext cx="6302375" cy="1143000"/>
          </a:xfrm>
        </p:spPr>
        <p:txBody>
          <a:bodyPr/>
          <a:lstStyle/>
          <a:p>
            <a:r>
              <a:rPr lang="en-US" altLang="en-US"/>
              <a:t>Certification authorities</a:t>
            </a:r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5FA3328A-98CF-454A-8353-A9A4F3E78E2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85976" y="1382713"/>
            <a:ext cx="7902575" cy="4648200"/>
          </a:xfrm>
        </p:spPr>
        <p:txBody>
          <a:bodyPr/>
          <a:lstStyle/>
          <a:p>
            <a:r>
              <a:rPr lang="en-US" altLang="en-US" i="1">
                <a:solidFill>
                  <a:srgbClr val="C00000"/>
                </a:solidFill>
              </a:rPr>
              <a:t>certification authority (CA): </a:t>
            </a:r>
            <a:r>
              <a:rPr lang="en-US" altLang="en-US" sz="2400"/>
              <a:t>binds public key to particular entity, E.</a:t>
            </a:r>
          </a:p>
          <a:p>
            <a:r>
              <a:rPr lang="en-US" altLang="en-US" sz="2400"/>
              <a:t>E (person, router) registers its public key with CA.</a:t>
            </a:r>
          </a:p>
          <a:p>
            <a:pPr lvl="1"/>
            <a:r>
              <a:rPr lang="en-US" altLang="en-US" sz="2000"/>
              <a:t>E provides </a:t>
            </a:r>
            <a:r>
              <a:rPr lang="ja-JP" altLang="en-US" sz="2000"/>
              <a:t>“</a:t>
            </a:r>
            <a:r>
              <a:rPr lang="en-US" altLang="ja-JP" sz="2000"/>
              <a:t>proof of identity</a:t>
            </a:r>
            <a:r>
              <a:rPr lang="ja-JP" altLang="en-US" sz="2000"/>
              <a:t>”</a:t>
            </a:r>
            <a:r>
              <a:rPr lang="en-US" altLang="ja-JP" sz="2000"/>
              <a:t> to CA. </a:t>
            </a:r>
          </a:p>
          <a:p>
            <a:pPr lvl="1"/>
            <a:r>
              <a:rPr lang="en-US" altLang="en-US" sz="2000"/>
              <a:t>CA creates certificate binding E to its public key.</a:t>
            </a:r>
          </a:p>
          <a:p>
            <a:pPr lvl="1"/>
            <a:r>
              <a:rPr lang="en-US" altLang="en-US" sz="2000"/>
              <a:t>certificate containing E</a:t>
            </a:r>
            <a:r>
              <a:rPr lang="ja-JP" altLang="en-US" sz="2000"/>
              <a:t>’</a:t>
            </a:r>
            <a:r>
              <a:rPr lang="en-US" altLang="ja-JP" sz="2000"/>
              <a:t>s public key digitally signed by CA – CA says </a:t>
            </a:r>
            <a:r>
              <a:rPr lang="ja-JP" altLang="en-US" sz="2000"/>
              <a:t>“</a:t>
            </a:r>
            <a:r>
              <a:rPr lang="en-US" altLang="ja-JP" sz="2000"/>
              <a:t>this is E</a:t>
            </a:r>
            <a:r>
              <a:rPr lang="ja-JP" altLang="en-US" sz="2000"/>
              <a:t>’</a:t>
            </a:r>
            <a:r>
              <a:rPr lang="en-US" altLang="ja-JP" sz="2000"/>
              <a:t>s public key</a:t>
            </a:r>
            <a:r>
              <a:rPr lang="ja-JP" altLang="en-US" sz="2000"/>
              <a:t>”</a:t>
            </a:r>
            <a:endParaRPr lang="en-US" altLang="en-US" sz="2000"/>
          </a:p>
        </p:txBody>
      </p:sp>
      <p:pic>
        <p:nvPicPr>
          <p:cNvPr id="55301" name="Picture 4" descr="j0175664[1]">
            <a:extLst>
              <a:ext uri="{FF2B5EF4-FFF2-40B4-BE49-F238E27FC236}">
                <a16:creationId xmlns:a16="http://schemas.microsoft.com/office/drawing/2014/main" id="{7CF67BCD-9EC8-4EA5-A6B9-F6D00E44D7F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48225" y="4979989"/>
            <a:ext cx="1155700" cy="917575"/>
          </a:xfrm>
          <a:noFill/>
        </p:spPr>
      </p:pic>
      <p:pic>
        <p:nvPicPr>
          <p:cNvPr id="55302" name="Picture 5" descr="Bob">
            <a:extLst>
              <a:ext uri="{FF2B5EF4-FFF2-40B4-BE49-F238E27FC236}">
                <a16:creationId xmlns:a16="http://schemas.microsoft.com/office/drawing/2014/main" id="{A7AD202B-CDA1-4FBD-9D9C-5771A0AAF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Text Box 6">
            <a:extLst>
              <a:ext uri="{FF2B5EF4-FFF2-40B4-BE49-F238E27FC236}">
                <a16:creationId xmlns:a16="http://schemas.microsoft.com/office/drawing/2014/main" id="{F098D589-019F-4FFE-A4F0-752980C32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9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55304" name="Picture 7" descr="BS00768_[1]">
            <a:extLst>
              <a:ext uri="{FF2B5EF4-FFF2-40B4-BE49-F238E27FC236}">
                <a16:creationId xmlns:a16="http://schemas.microsoft.com/office/drawing/2014/main" id="{FE1762C7-7866-46B6-BE0F-208827D0D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657600" y="4405314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305" name="Group 8">
            <a:extLst>
              <a:ext uri="{FF2B5EF4-FFF2-40B4-BE49-F238E27FC236}">
                <a16:creationId xmlns:a16="http://schemas.microsoft.com/office/drawing/2014/main" id="{A5A875E9-82F1-4D24-BF63-7F8DA41F0E1B}"/>
              </a:ext>
            </a:extLst>
          </p:cNvPr>
          <p:cNvGrpSpPr>
            <a:grpSpLocks/>
          </p:cNvGrpSpPr>
          <p:nvPr/>
        </p:nvGrpSpPr>
        <p:grpSpPr bwMode="auto">
          <a:xfrm>
            <a:off x="3567113" y="4643439"/>
            <a:ext cx="538162" cy="604837"/>
            <a:chOff x="2994" y="2073"/>
            <a:chExt cx="339" cy="381"/>
          </a:xfrm>
        </p:grpSpPr>
        <p:grpSp>
          <p:nvGrpSpPr>
            <p:cNvPr id="55329" name="Group 9">
              <a:extLst>
                <a:ext uri="{FF2B5EF4-FFF2-40B4-BE49-F238E27FC236}">
                  <a16:creationId xmlns:a16="http://schemas.microsoft.com/office/drawing/2014/main" id="{B4EA1E00-55B3-4665-9380-2A1418D5D1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55331" name="Text Box 10">
                <a:extLst>
                  <a:ext uri="{FF2B5EF4-FFF2-40B4-BE49-F238E27FC236}">
                    <a16:creationId xmlns:a16="http://schemas.microsoft.com/office/drawing/2014/main" id="{1FB163EF-73E9-4DD7-A304-5F605475E7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55332" name="Text Box 11">
                <a:extLst>
                  <a:ext uri="{FF2B5EF4-FFF2-40B4-BE49-F238E27FC236}">
                    <a16:creationId xmlns:a16="http://schemas.microsoft.com/office/drawing/2014/main" id="{76A0124F-066C-4AC2-9461-348D9C0841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55330" name="Text Box 12">
              <a:extLst>
                <a:ext uri="{FF2B5EF4-FFF2-40B4-BE49-F238E27FC236}">
                  <a16:creationId xmlns:a16="http://schemas.microsoft.com/office/drawing/2014/main" id="{74666ACE-14C6-4B8E-85C9-E5BA9E409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55306" name="Line 13">
            <a:extLst>
              <a:ext uri="{FF2B5EF4-FFF2-40B4-BE49-F238E27FC236}">
                <a16:creationId xmlns:a16="http://schemas.microsoft.com/office/drawing/2014/main" id="{A24A93C8-F7F3-44A4-9826-9D81F9761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55307" name="Text Box 14">
            <a:extLst>
              <a:ext uri="{FF2B5EF4-FFF2-40B4-BE49-F238E27FC236}">
                <a16:creationId xmlns:a16="http://schemas.microsoft.com/office/drawing/2014/main" id="{C9631C7C-CC3F-44C4-A51B-1B2D64D5F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information </a:t>
            </a:r>
          </a:p>
        </p:txBody>
      </p:sp>
      <p:sp>
        <p:nvSpPr>
          <p:cNvPr id="55308" name="Line 15">
            <a:extLst>
              <a:ext uri="{FF2B5EF4-FFF2-40B4-BE49-F238E27FC236}">
                <a16:creationId xmlns:a16="http://schemas.microsoft.com/office/drawing/2014/main" id="{09EF8F4E-A770-4A65-AC87-AB0C285096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9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grpSp>
        <p:nvGrpSpPr>
          <p:cNvPr id="54285" name="Group 16">
            <a:extLst>
              <a:ext uri="{FF2B5EF4-FFF2-40B4-BE49-F238E27FC236}">
                <a16:creationId xmlns:a16="http://schemas.microsoft.com/office/drawing/2014/main" id="{E0A61011-CCB6-47EA-8625-B719906C2A8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4224339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>
              <a:extLst>
                <a:ext uri="{FF2B5EF4-FFF2-40B4-BE49-F238E27FC236}">
                  <a16:creationId xmlns:a16="http://schemas.microsoft.com/office/drawing/2014/main" id="{0531D493-8687-442A-A3F6-63516CF3E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>
              <a:extLst>
                <a:ext uri="{FF2B5EF4-FFF2-40B4-BE49-F238E27FC236}">
                  <a16:creationId xmlns:a16="http://schemas.microsoft.com/office/drawing/2014/main" id="{B0477ABA-F0F4-44A9-BDE7-93ABEB68E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55310" name="Text Box 19">
            <a:extLst>
              <a:ext uri="{FF2B5EF4-FFF2-40B4-BE49-F238E27FC236}">
                <a16:creationId xmlns:a16="http://schemas.microsoft.com/office/drawing/2014/main" id="{038B8680-1B0C-43F9-BD51-C41E06CB6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55311" name="Picture 20" descr="BS00768_[1]">
            <a:extLst>
              <a:ext uri="{FF2B5EF4-FFF2-40B4-BE49-F238E27FC236}">
                <a16:creationId xmlns:a16="http://schemas.microsoft.com/office/drawing/2014/main" id="{12C735EC-A9DA-4A5E-A6AA-27DBC5235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239000" y="5313364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312" name="Group 21">
            <a:extLst>
              <a:ext uri="{FF2B5EF4-FFF2-40B4-BE49-F238E27FC236}">
                <a16:creationId xmlns:a16="http://schemas.microsoft.com/office/drawing/2014/main" id="{1F91EDC5-F46B-4770-83AF-A3B955D5CF59}"/>
              </a:ext>
            </a:extLst>
          </p:cNvPr>
          <p:cNvGrpSpPr>
            <a:grpSpLocks/>
          </p:cNvGrpSpPr>
          <p:nvPr/>
        </p:nvGrpSpPr>
        <p:grpSpPr bwMode="auto">
          <a:xfrm>
            <a:off x="6927851" y="5551489"/>
            <a:ext cx="690563" cy="479425"/>
            <a:chOff x="3770" y="3688"/>
            <a:chExt cx="435" cy="302"/>
          </a:xfrm>
        </p:grpSpPr>
        <p:sp>
          <p:nvSpPr>
            <p:cNvPr id="55327" name="Text Box 22">
              <a:extLst>
                <a:ext uri="{FF2B5EF4-FFF2-40B4-BE49-F238E27FC236}">
                  <a16:creationId xmlns:a16="http://schemas.microsoft.com/office/drawing/2014/main" id="{28E9A6AD-723B-4845-8BE7-8E287C97B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</a:t>
              </a:r>
            </a:p>
          </p:txBody>
        </p:sp>
        <p:sp>
          <p:nvSpPr>
            <p:cNvPr id="55328" name="Text Box 23">
              <a:extLst>
                <a:ext uri="{FF2B5EF4-FFF2-40B4-BE49-F238E27FC236}">
                  <a16:creationId xmlns:a16="http://schemas.microsoft.com/office/drawing/2014/main" id="{4879BABF-5401-4A6E-AEF8-6E0A0583F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</a:t>
              </a:r>
            </a:p>
          </p:txBody>
        </p:sp>
      </p:grpSp>
      <p:sp>
        <p:nvSpPr>
          <p:cNvPr id="55313" name="Text Box 24">
            <a:extLst>
              <a:ext uri="{FF2B5EF4-FFF2-40B4-BE49-F238E27FC236}">
                <a16:creationId xmlns:a16="http://schemas.microsoft.com/office/drawing/2014/main" id="{E4AFEA07-28BC-42FB-9FA8-4B0B07979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5368926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55314" name="Line 25">
            <a:extLst>
              <a:ext uri="{FF2B5EF4-FFF2-40B4-BE49-F238E27FC236}">
                <a16:creationId xmlns:a16="http://schemas.microsoft.com/office/drawing/2014/main" id="{61D86673-B683-469F-A14B-4DE1058150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58038" y="5132389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55315" name="Line 26">
            <a:extLst>
              <a:ext uri="{FF2B5EF4-FFF2-40B4-BE49-F238E27FC236}">
                <a16:creationId xmlns:a16="http://schemas.microsoft.com/office/drawing/2014/main" id="{56F773C9-EB1E-4BBF-B068-3F5F88DF79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7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55316" name="Line 27">
            <a:extLst>
              <a:ext uri="{FF2B5EF4-FFF2-40B4-BE49-F238E27FC236}">
                <a16:creationId xmlns:a16="http://schemas.microsoft.com/office/drawing/2014/main" id="{877B66EC-40B9-4881-A8DF-25618F2B4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13651" y="4495801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grpSp>
        <p:nvGrpSpPr>
          <p:cNvPr id="55317" name="Group 28">
            <a:extLst>
              <a:ext uri="{FF2B5EF4-FFF2-40B4-BE49-F238E27FC236}">
                <a16:creationId xmlns:a16="http://schemas.microsoft.com/office/drawing/2014/main" id="{909C801E-2149-41C7-80FC-A0722B74AD31}"/>
              </a:ext>
            </a:extLst>
          </p:cNvPr>
          <p:cNvGrpSpPr>
            <a:grpSpLocks/>
          </p:cNvGrpSpPr>
          <p:nvPr/>
        </p:nvGrpSpPr>
        <p:grpSpPr bwMode="auto">
          <a:xfrm>
            <a:off x="8582025" y="4203701"/>
            <a:ext cx="858838" cy="1158875"/>
            <a:chOff x="4446" y="2648"/>
            <a:chExt cx="541" cy="730"/>
          </a:xfrm>
        </p:grpSpPr>
        <p:pic>
          <p:nvPicPr>
            <p:cNvPr id="55320" name="Picture 29" descr="SO00109_[1]">
              <a:extLst>
                <a:ext uri="{FF2B5EF4-FFF2-40B4-BE49-F238E27FC236}">
                  <a16:creationId xmlns:a16="http://schemas.microsoft.com/office/drawing/2014/main" id="{4569F384-246D-4555-B758-6C993FBC7A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5321" name="Group 30">
              <a:extLst>
                <a:ext uri="{FF2B5EF4-FFF2-40B4-BE49-F238E27FC236}">
                  <a16:creationId xmlns:a16="http://schemas.microsoft.com/office/drawing/2014/main" id="{8D2E4F72-F8DB-44EF-9173-0D16C8E3A7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55323" name="Group 31">
                <a:extLst>
                  <a:ext uri="{FF2B5EF4-FFF2-40B4-BE49-F238E27FC236}">
                    <a16:creationId xmlns:a16="http://schemas.microsoft.com/office/drawing/2014/main" id="{A1A1F42A-7D67-42C9-97FB-CF5BEE7777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55325" name="Text Box 32">
                  <a:extLst>
                    <a:ext uri="{FF2B5EF4-FFF2-40B4-BE49-F238E27FC236}">
                      <a16:creationId xmlns:a16="http://schemas.microsoft.com/office/drawing/2014/main" id="{6889CB25-5A12-48F3-852E-E12CA6DE3E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</a:t>
                  </a:r>
                </a:p>
              </p:txBody>
            </p:sp>
            <p:sp>
              <p:nvSpPr>
                <p:cNvPr id="55326" name="Text Box 33">
                  <a:extLst>
                    <a:ext uri="{FF2B5EF4-FFF2-40B4-BE49-F238E27FC236}">
                      <a16:creationId xmlns:a16="http://schemas.microsoft.com/office/drawing/2014/main" id="{284C0903-8102-4011-B651-B8228300C7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</p:grpSp>
          <p:sp>
            <p:nvSpPr>
              <p:cNvPr id="55324" name="Text Box 34">
                <a:extLst>
                  <a:ext uri="{FF2B5EF4-FFF2-40B4-BE49-F238E27FC236}">
                    <a16:creationId xmlns:a16="http://schemas.microsoft.com/office/drawing/2014/main" id="{719D7445-5CE8-4BF0-8014-D3C0269FB7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pic>
          <p:nvPicPr>
            <p:cNvPr id="55322" name="Picture 35" descr="BS00768_[1]">
              <a:extLst>
                <a:ext uri="{FF2B5EF4-FFF2-40B4-BE49-F238E27FC236}">
                  <a16:creationId xmlns:a16="http://schemas.microsoft.com/office/drawing/2014/main" id="{E186766B-7AC4-43DE-AA38-098DC4F020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318" name="Text Box 36">
            <a:extLst>
              <a:ext uri="{FF2B5EF4-FFF2-40B4-BE49-F238E27FC236}">
                <a16:creationId xmlns:a16="http://schemas.microsoft.com/office/drawing/2014/main" id="{B3D31F66-25D0-4AC1-AEC2-F57C33186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3839" y="5297489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for Bob</a:t>
            </a:r>
            <a:r>
              <a:rPr lang="ja-JP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public key, signed by CA</a:t>
            </a: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319" name="Picture 20" descr="underline_base">
            <a:extLst>
              <a:ext uri="{FF2B5EF4-FFF2-40B4-BE49-F238E27FC236}">
                <a16:creationId xmlns:a16="http://schemas.microsoft.com/office/drawing/2014/main" id="{2E498E5E-5422-48FD-85B0-FF5B89D4BF21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1" y="985839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>
            <a:extLst>
              <a:ext uri="{FF2B5EF4-FFF2-40B4-BE49-F238E27FC236}">
                <a16:creationId xmlns:a16="http://schemas.microsoft.com/office/drawing/2014/main" id="{977D73F3-5BEE-48CF-910C-BA427E9AA46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138094B-38FF-489D-A898-625548F47B39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2174875" y="1325563"/>
            <a:ext cx="7727950" cy="4648200"/>
          </a:xfrm>
        </p:spPr>
        <p:txBody>
          <a:bodyPr/>
          <a:lstStyle/>
          <a:p>
            <a:r>
              <a:rPr lang="en-US" altLang="en-US" sz="2400">
                <a:solidFill>
                  <a:schemeClr val="tx2"/>
                </a:solidFill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</a:rPr>
              <a:t>’</a:t>
            </a:r>
            <a:r>
              <a:rPr lang="en-US" altLang="ja-JP" sz="2400">
                <a:solidFill>
                  <a:schemeClr val="tx2"/>
                </a:solidFill>
              </a:rPr>
              <a:t>s public key:</a:t>
            </a:r>
          </a:p>
          <a:p>
            <a:pPr lvl="1"/>
            <a:r>
              <a:rPr lang="en-US" altLang="en-US">
                <a:solidFill>
                  <a:schemeClr val="tx2"/>
                </a:solidFill>
              </a:rPr>
              <a:t>gets Bob</a:t>
            </a:r>
            <a:r>
              <a:rPr lang="ja-JP" altLang="en-US">
                <a:solidFill>
                  <a:schemeClr val="tx2"/>
                </a:solidFill>
              </a:rPr>
              <a:t>’</a:t>
            </a:r>
            <a:r>
              <a:rPr lang="en-US" altLang="ja-JP">
                <a:solidFill>
                  <a:schemeClr val="tx2"/>
                </a:solidFill>
              </a:rPr>
              <a:t>s certificate (Bob or elsewhere).</a:t>
            </a:r>
          </a:p>
          <a:p>
            <a:pPr lvl="1"/>
            <a:r>
              <a:rPr lang="en-US" altLang="en-US">
                <a:solidFill>
                  <a:schemeClr val="tx2"/>
                </a:solidFill>
              </a:rPr>
              <a:t>apply CA</a:t>
            </a:r>
            <a:r>
              <a:rPr lang="ja-JP" altLang="en-US">
                <a:solidFill>
                  <a:schemeClr val="tx2"/>
                </a:solidFill>
              </a:rPr>
              <a:t>’</a:t>
            </a:r>
            <a:r>
              <a:rPr lang="en-US" altLang="ja-JP">
                <a:solidFill>
                  <a:schemeClr val="tx2"/>
                </a:solidFill>
              </a:rPr>
              <a:t>s public key to Bob</a:t>
            </a:r>
            <a:r>
              <a:rPr lang="ja-JP" altLang="en-US">
                <a:solidFill>
                  <a:schemeClr val="tx2"/>
                </a:solidFill>
              </a:rPr>
              <a:t>’</a:t>
            </a:r>
            <a:r>
              <a:rPr lang="en-US" altLang="ja-JP">
                <a:solidFill>
                  <a:schemeClr val="tx2"/>
                </a:solidFill>
              </a:rPr>
              <a:t>s certificate, get Bob</a:t>
            </a:r>
            <a:r>
              <a:rPr lang="ja-JP" altLang="en-US">
                <a:solidFill>
                  <a:schemeClr val="tx2"/>
                </a:solidFill>
              </a:rPr>
              <a:t>’</a:t>
            </a:r>
            <a:r>
              <a:rPr lang="en-US" altLang="ja-JP">
                <a:solidFill>
                  <a:schemeClr val="tx2"/>
                </a:solidFill>
              </a:rPr>
              <a:t>s public key</a:t>
            </a:r>
            <a:endParaRPr lang="en-US" altLang="en-US">
              <a:solidFill>
                <a:schemeClr val="tx2"/>
              </a:solidFill>
            </a:endParaRPr>
          </a:p>
        </p:txBody>
      </p:sp>
      <p:pic>
        <p:nvPicPr>
          <p:cNvPr id="56324" name="Picture 4" descr="j0175664[1]">
            <a:extLst>
              <a:ext uri="{FF2B5EF4-FFF2-40B4-BE49-F238E27FC236}">
                <a16:creationId xmlns:a16="http://schemas.microsoft.com/office/drawing/2014/main" id="{A08A6730-1217-4CF6-A151-20089FF5D909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03888" y="5241925"/>
            <a:ext cx="938212" cy="744538"/>
          </a:xfrm>
          <a:noFill/>
        </p:spPr>
      </p:pic>
      <p:sp>
        <p:nvSpPr>
          <p:cNvPr id="56325" name="Text Box 5">
            <a:extLst>
              <a:ext uri="{FF2B5EF4-FFF2-40B4-BE49-F238E27FC236}">
                <a16:creationId xmlns:a16="http://schemas.microsoft.com/office/drawing/2014/main" id="{46B24859-EC58-4755-BE35-785C8982D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6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56326" name="Picture 6" descr="BS00768_[1]">
            <a:extLst>
              <a:ext uri="{FF2B5EF4-FFF2-40B4-BE49-F238E27FC236}">
                <a16:creationId xmlns:a16="http://schemas.microsoft.com/office/drawing/2014/main" id="{83D25346-412D-45C9-AA77-F0B41E72A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997825" y="3592514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6327" name="Group 7">
            <a:extLst>
              <a:ext uri="{FF2B5EF4-FFF2-40B4-BE49-F238E27FC236}">
                <a16:creationId xmlns:a16="http://schemas.microsoft.com/office/drawing/2014/main" id="{E9279CBE-83A2-412B-8B45-F4C627FD4FD7}"/>
              </a:ext>
            </a:extLst>
          </p:cNvPr>
          <p:cNvGrpSpPr>
            <a:grpSpLocks/>
          </p:cNvGrpSpPr>
          <p:nvPr/>
        </p:nvGrpSpPr>
        <p:grpSpPr bwMode="auto">
          <a:xfrm>
            <a:off x="7907339" y="3830639"/>
            <a:ext cx="528637" cy="604837"/>
            <a:chOff x="2994" y="2073"/>
            <a:chExt cx="333" cy="381"/>
          </a:xfrm>
        </p:grpSpPr>
        <p:grpSp>
          <p:nvGrpSpPr>
            <p:cNvPr id="56348" name="Group 8">
              <a:extLst>
                <a:ext uri="{FF2B5EF4-FFF2-40B4-BE49-F238E27FC236}">
                  <a16:creationId xmlns:a16="http://schemas.microsoft.com/office/drawing/2014/main" id="{78698224-BBCF-4AA4-A636-7E757AF564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56350" name="Text Box 9">
                <a:extLst>
                  <a:ext uri="{FF2B5EF4-FFF2-40B4-BE49-F238E27FC236}">
                    <a16:creationId xmlns:a16="http://schemas.microsoft.com/office/drawing/2014/main" id="{141A71E0-38A0-4FA6-BA2C-3625577CBD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</p:txBody>
          </p:sp>
          <p:sp>
            <p:nvSpPr>
              <p:cNvPr id="56351" name="Text Box 10">
                <a:extLst>
                  <a:ext uri="{FF2B5EF4-FFF2-40B4-BE49-F238E27FC236}">
                    <a16:creationId xmlns:a16="http://schemas.microsoft.com/office/drawing/2014/main" id="{FF358ED7-10F0-4B4D-BF1B-22BD2224B1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56349" name="Text Box 11">
              <a:extLst>
                <a:ext uri="{FF2B5EF4-FFF2-40B4-BE49-F238E27FC236}">
                  <a16:creationId xmlns:a16="http://schemas.microsoft.com/office/drawing/2014/main" id="{A6D0C622-A107-426E-B8BA-C0D57ABE8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55304" name="Group 12">
            <a:extLst>
              <a:ext uri="{FF2B5EF4-FFF2-40B4-BE49-F238E27FC236}">
                <a16:creationId xmlns:a16="http://schemas.microsoft.com/office/drawing/2014/main" id="{5160FD60-190D-4528-8AE5-0D6E46FEAE33}"/>
              </a:ext>
            </a:extLst>
          </p:cNvPr>
          <p:cNvGrpSpPr>
            <a:grpSpLocks/>
          </p:cNvGrpSpPr>
          <p:nvPr/>
        </p:nvGrpSpPr>
        <p:grpSpPr bwMode="auto">
          <a:xfrm>
            <a:off x="5553076" y="3425826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>
              <a:extLst>
                <a:ext uri="{FF2B5EF4-FFF2-40B4-BE49-F238E27FC236}">
                  <a16:creationId xmlns:a16="http://schemas.microsoft.com/office/drawing/2014/main" id="{53DE59B0-6783-4D2E-8196-BF505952A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325" name="Text Box 14">
              <a:extLst>
                <a:ext uri="{FF2B5EF4-FFF2-40B4-BE49-F238E27FC236}">
                  <a16:creationId xmlns:a16="http://schemas.microsoft.com/office/drawing/2014/main" id="{D10899E4-4CFF-491C-BC9D-6B7F3E92B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>
                  <a:solidFill>
                    <a:srgbClr val="FFFFFF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56329" name="Text Box 15">
            <a:extLst>
              <a:ext uri="{FF2B5EF4-FFF2-40B4-BE49-F238E27FC236}">
                <a16:creationId xmlns:a16="http://schemas.microsoft.com/office/drawing/2014/main" id="{71221B08-C58B-44FB-B64F-16A219889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4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</a:p>
        </p:txBody>
      </p:sp>
      <p:pic>
        <p:nvPicPr>
          <p:cNvPr id="56330" name="Picture 16" descr="BS00768_[1]">
            <a:extLst>
              <a:ext uri="{FF2B5EF4-FFF2-40B4-BE49-F238E27FC236}">
                <a16:creationId xmlns:a16="http://schemas.microsoft.com/office/drawing/2014/main" id="{3084AECE-1A69-4E40-8FBB-04CFE9C3D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324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6331" name="Group 17">
            <a:extLst>
              <a:ext uri="{FF2B5EF4-FFF2-40B4-BE49-F238E27FC236}">
                <a16:creationId xmlns:a16="http://schemas.microsoft.com/office/drawing/2014/main" id="{241F2082-C4CB-48BE-B4C4-A5B28067BF9E}"/>
              </a:ext>
            </a:extLst>
          </p:cNvPr>
          <p:cNvGrpSpPr>
            <a:grpSpLocks/>
          </p:cNvGrpSpPr>
          <p:nvPr/>
        </p:nvGrpSpPr>
        <p:grpSpPr bwMode="auto">
          <a:xfrm>
            <a:off x="6303963" y="4810126"/>
            <a:ext cx="690562" cy="479425"/>
            <a:chOff x="3770" y="3688"/>
            <a:chExt cx="435" cy="302"/>
          </a:xfrm>
        </p:grpSpPr>
        <p:sp>
          <p:nvSpPr>
            <p:cNvPr id="56346" name="Text Box 18">
              <a:extLst>
                <a:ext uri="{FF2B5EF4-FFF2-40B4-BE49-F238E27FC236}">
                  <a16:creationId xmlns:a16="http://schemas.microsoft.com/office/drawing/2014/main" id="{8ACE53DD-5C92-472F-B712-A0663B570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 </a:t>
              </a:r>
            </a:p>
          </p:txBody>
        </p:sp>
        <p:sp>
          <p:nvSpPr>
            <p:cNvPr id="56347" name="Text Box 19">
              <a:extLst>
                <a:ext uri="{FF2B5EF4-FFF2-40B4-BE49-F238E27FC236}">
                  <a16:creationId xmlns:a16="http://schemas.microsoft.com/office/drawing/2014/main" id="{930C3495-740B-43D9-9E9C-1F990E1D2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</a:t>
              </a:r>
            </a:p>
          </p:txBody>
        </p:sp>
      </p:grpSp>
      <p:sp>
        <p:nvSpPr>
          <p:cNvPr id="56332" name="Text Box 20">
            <a:extLst>
              <a:ext uri="{FF2B5EF4-FFF2-40B4-BE49-F238E27FC236}">
                <a16:creationId xmlns:a16="http://schemas.microsoft.com/office/drawing/2014/main" id="{94F6C76E-AE48-42E4-9F4C-70B1FB2C0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4" y="4645026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6333" name="Line 21">
            <a:extLst>
              <a:ext uri="{FF2B5EF4-FFF2-40B4-BE49-F238E27FC236}">
                <a16:creationId xmlns:a16="http://schemas.microsoft.com/office/drawing/2014/main" id="{07152662-B125-439A-8077-D4B4EE544D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27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56334" name="Line 22">
            <a:extLst>
              <a:ext uri="{FF2B5EF4-FFF2-40B4-BE49-F238E27FC236}">
                <a16:creationId xmlns:a16="http://schemas.microsoft.com/office/drawing/2014/main" id="{96C5BAC9-9AB3-463E-9B15-5D3660E44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3664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56335" name="Line 23">
            <a:extLst>
              <a:ext uri="{FF2B5EF4-FFF2-40B4-BE49-F238E27FC236}">
                <a16:creationId xmlns:a16="http://schemas.microsoft.com/office/drawing/2014/main" id="{A4ACC22F-C6F4-4589-B2C1-5033B6F642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2276" y="3886201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grpSp>
        <p:nvGrpSpPr>
          <p:cNvPr id="56336" name="Group 24">
            <a:extLst>
              <a:ext uri="{FF2B5EF4-FFF2-40B4-BE49-F238E27FC236}">
                <a16:creationId xmlns:a16="http://schemas.microsoft.com/office/drawing/2014/main" id="{0003CEF8-FCAC-4000-A6E5-798D22B785C3}"/>
              </a:ext>
            </a:extLst>
          </p:cNvPr>
          <p:cNvGrpSpPr>
            <a:grpSpLocks/>
          </p:cNvGrpSpPr>
          <p:nvPr/>
        </p:nvGrpSpPr>
        <p:grpSpPr bwMode="auto">
          <a:xfrm>
            <a:off x="3082925" y="3305176"/>
            <a:ext cx="858838" cy="1158875"/>
            <a:chOff x="4446" y="2648"/>
            <a:chExt cx="541" cy="730"/>
          </a:xfrm>
        </p:grpSpPr>
        <p:pic>
          <p:nvPicPr>
            <p:cNvPr id="56339" name="Picture 25" descr="SO00109_[1]">
              <a:extLst>
                <a:ext uri="{FF2B5EF4-FFF2-40B4-BE49-F238E27FC236}">
                  <a16:creationId xmlns:a16="http://schemas.microsoft.com/office/drawing/2014/main" id="{7CEA3B36-0DBA-49C4-9B68-E606CFA21A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6340" name="Group 26">
              <a:extLst>
                <a:ext uri="{FF2B5EF4-FFF2-40B4-BE49-F238E27FC236}">
                  <a16:creationId xmlns:a16="http://schemas.microsoft.com/office/drawing/2014/main" id="{50A9C0AF-1C61-42C2-9047-F515418616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56342" name="Group 27">
                <a:extLst>
                  <a:ext uri="{FF2B5EF4-FFF2-40B4-BE49-F238E27FC236}">
                    <a16:creationId xmlns:a16="http://schemas.microsoft.com/office/drawing/2014/main" id="{DEA5EF6B-1D2F-4A50-B98A-243E1EC62D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56344" name="Text Box 28">
                  <a:extLst>
                    <a:ext uri="{FF2B5EF4-FFF2-40B4-BE49-F238E27FC236}">
                      <a16:creationId xmlns:a16="http://schemas.microsoft.com/office/drawing/2014/main" id="{DF243534-630B-4207-B915-3E1B16E924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 </a:t>
                  </a:r>
                </a:p>
              </p:txBody>
            </p:sp>
            <p:sp>
              <p:nvSpPr>
                <p:cNvPr id="56345" name="Text Box 29">
                  <a:extLst>
                    <a:ext uri="{FF2B5EF4-FFF2-40B4-BE49-F238E27FC236}">
                      <a16:creationId xmlns:a16="http://schemas.microsoft.com/office/drawing/2014/main" id="{7B12B04F-A55C-4FB9-8935-C939B0246C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60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</p:grpSp>
          <p:sp>
            <p:nvSpPr>
              <p:cNvPr id="56343" name="Text Box 30">
                <a:extLst>
                  <a:ext uri="{FF2B5EF4-FFF2-40B4-BE49-F238E27FC236}">
                    <a16:creationId xmlns:a16="http://schemas.microsoft.com/office/drawing/2014/main" id="{87400929-C0B1-4052-9120-6CEEABF193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pic>
          <p:nvPicPr>
            <p:cNvPr id="56341" name="Picture 31" descr="BS00768_[1]">
              <a:extLst>
                <a:ext uri="{FF2B5EF4-FFF2-40B4-BE49-F238E27FC236}">
                  <a16:creationId xmlns:a16="http://schemas.microsoft.com/office/drawing/2014/main" id="{F867584F-3908-4035-AF95-FC0B438756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6337" name="Rectangle 2">
            <a:extLst>
              <a:ext uri="{FF2B5EF4-FFF2-40B4-BE49-F238E27FC236}">
                <a16:creationId xmlns:a16="http://schemas.microsoft.com/office/drawing/2014/main" id="{B3C50DA2-A348-40CB-80ED-76725B590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6289" y="130175"/>
            <a:ext cx="6302375" cy="1143000"/>
          </a:xfrm>
        </p:spPr>
        <p:txBody>
          <a:bodyPr/>
          <a:lstStyle/>
          <a:p>
            <a:r>
              <a:rPr lang="en-US" altLang="en-US"/>
              <a:t>Certification authorities</a:t>
            </a:r>
          </a:p>
        </p:txBody>
      </p:sp>
      <p:pic>
        <p:nvPicPr>
          <p:cNvPr id="56338" name="Picture 20" descr="underline_base">
            <a:extLst>
              <a:ext uri="{FF2B5EF4-FFF2-40B4-BE49-F238E27FC236}">
                <a16:creationId xmlns:a16="http://schemas.microsoft.com/office/drawing/2014/main" id="{92A4E293-D502-41EA-9A98-29DD42156394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1" y="985839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>
            <a:extLst>
              <a:ext uri="{FF2B5EF4-FFF2-40B4-BE49-F238E27FC236}">
                <a16:creationId xmlns:a16="http://schemas.microsoft.com/office/drawing/2014/main" id="{BF76E423-7975-4A77-9F35-A42F4E3603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F2C7A82-BF02-496F-9411-43E9C48FD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8338" y="163513"/>
            <a:ext cx="7772400" cy="1143000"/>
          </a:xfrm>
        </p:spPr>
        <p:txBody>
          <a:bodyPr/>
          <a:lstStyle/>
          <a:p>
            <a:r>
              <a:rPr lang="en-US" altLang="en-US"/>
              <a:t>Public key encryption algorithms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0569D7F-D100-46A1-A879-5542B4412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0" y="2298701"/>
            <a:ext cx="5619750" cy="6254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need K  ( ) and K  ( ) such that</a:t>
            </a: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973CF95-DA43-4C88-83BE-C5576985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339" y="2522539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2911BE94-1E66-4531-B41C-2E83A9FBB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25" y="2560639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487" name="Text Box 6">
            <a:extLst>
              <a:ext uri="{FF2B5EF4-FFF2-40B4-BE49-F238E27FC236}">
                <a16:creationId xmlns:a16="http://schemas.microsoft.com/office/drawing/2014/main" id="{C28444A0-A21D-47F2-9527-E25B360F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1958976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8" name="Text Box 7">
            <a:extLst>
              <a:ext uri="{FF2B5EF4-FFF2-40B4-BE49-F238E27FC236}">
                <a16:creationId xmlns:a16="http://schemas.microsoft.com/office/drawing/2014/main" id="{F3F7A08E-E88D-46B0-A937-D84264D66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7813" y="1997076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9" name="Rectangle 8">
            <a:extLst>
              <a:ext uri="{FF2B5EF4-FFF2-40B4-BE49-F238E27FC236}">
                <a16:creationId xmlns:a16="http://schemas.microsoft.com/office/drawing/2014/main" id="{AC092637-EDED-4DA7-9BD9-219F70CB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3857626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public key K  , it should be impossible to compute private key K  </a:t>
            </a:r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C3BE78AC-659D-4E04-8F5E-5B80B9833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1" y="4962526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491" name="Text Box 10">
            <a:extLst>
              <a:ext uri="{FF2B5EF4-FFF2-40B4-BE49-F238E27FC236}">
                <a16:creationId xmlns:a16="http://schemas.microsoft.com/office/drawing/2014/main" id="{00A0EDC7-CC72-49EE-98D8-1283BBEB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4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0492" name="Text Box 11">
            <a:extLst>
              <a:ext uri="{FF2B5EF4-FFF2-40B4-BE49-F238E27FC236}">
                <a16:creationId xmlns:a16="http://schemas.microsoft.com/office/drawing/2014/main" id="{6B4934F5-1FD0-4416-856A-9C1FB88A4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4" y="1535114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requirements: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0493" name="Oval 13">
            <a:extLst>
              <a:ext uri="{FF2B5EF4-FFF2-40B4-BE49-F238E27FC236}">
                <a16:creationId xmlns:a16="http://schemas.microsoft.com/office/drawing/2014/main" id="{248FFBD8-9361-4718-AF3D-DE2249A0E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663" y="2308226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E7BE743F-CD01-4EA2-9DC3-726683473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9" y="2308226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495" name="Group 15">
            <a:extLst>
              <a:ext uri="{FF2B5EF4-FFF2-40B4-BE49-F238E27FC236}">
                <a16:creationId xmlns:a16="http://schemas.microsoft.com/office/drawing/2014/main" id="{B15717BC-0369-48A1-A1D8-6DB02B6C74C0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810000"/>
            <a:ext cx="552450" cy="533400"/>
            <a:chOff x="489" y="1776"/>
            <a:chExt cx="348" cy="336"/>
          </a:xfrm>
        </p:grpSpPr>
        <p:sp>
          <p:nvSpPr>
            <p:cNvPr id="20509" name="Oval 16">
              <a:extLst>
                <a:ext uri="{FF2B5EF4-FFF2-40B4-BE49-F238E27FC236}">
                  <a16:creationId xmlns:a16="http://schemas.microsoft.com/office/drawing/2014/main" id="{0B35FF71-CB17-4C1C-9E8E-AEC736D28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10" name="Text Box 17">
              <a:extLst>
                <a:ext uri="{FF2B5EF4-FFF2-40B4-BE49-F238E27FC236}">
                  <a16:creationId xmlns:a16="http://schemas.microsoft.com/office/drawing/2014/main" id="{18B9A5E7-BBAE-4DA0-8211-384EDDC2E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496" name="Text Box 18">
            <a:extLst>
              <a:ext uri="{FF2B5EF4-FFF2-40B4-BE49-F238E27FC236}">
                <a16:creationId xmlns:a16="http://schemas.microsoft.com/office/drawing/2014/main" id="{D78932AC-9265-4B59-A6F1-6D65A0253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6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i="1">
                <a:solidFill>
                  <a:srgbClr val="C00000"/>
                </a:solidFill>
                <a:latin typeface="Gill Sans MT" panose="020B0502020104020203" pitchFamily="34" charset="0"/>
              </a:rPr>
              <a:t>RSA: 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Rivest, Shamir, Adelson algorithm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0497" name="Text Box 19">
            <a:extLst>
              <a:ext uri="{FF2B5EF4-FFF2-40B4-BE49-F238E27FC236}">
                <a16:creationId xmlns:a16="http://schemas.microsoft.com/office/drawing/2014/main" id="{C045C0A6-6825-4206-95BC-92D30DC77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101" y="2147889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498" name="Text Box 20">
            <a:extLst>
              <a:ext uri="{FF2B5EF4-FFF2-40B4-BE49-F238E27FC236}">
                <a16:creationId xmlns:a16="http://schemas.microsoft.com/office/drawing/2014/main" id="{5C19C234-B984-47E6-8152-5B04CF034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2187576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grpSp>
        <p:nvGrpSpPr>
          <p:cNvPr id="20499" name="Group 21">
            <a:extLst>
              <a:ext uri="{FF2B5EF4-FFF2-40B4-BE49-F238E27FC236}">
                <a16:creationId xmlns:a16="http://schemas.microsoft.com/office/drawing/2014/main" id="{EB881E91-7A72-46F5-B86E-226B7C1ADE0B}"/>
              </a:ext>
            </a:extLst>
          </p:cNvPr>
          <p:cNvGrpSpPr>
            <a:grpSpLocks/>
          </p:cNvGrpSpPr>
          <p:nvPr/>
        </p:nvGrpSpPr>
        <p:grpSpPr bwMode="auto">
          <a:xfrm>
            <a:off x="4762501" y="2720975"/>
            <a:ext cx="2830513" cy="947738"/>
            <a:chOff x="1340" y="1706"/>
            <a:chExt cx="1783" cy="597"/>
          </a:xfrm>
        </p:grpSpPr>
        <p:grpSp>
          <p:nvGrpSpPr>
            <p:cNvPr id="20503" name="Group 22">
              <a:extLst>
                <a:ext uri="{FF2B5EF4-FFF2-40B4-BE49-F238E27FC236}">
                  <a16:creationId xmlns:a16="http://schemas.microsoft.com/office/drawing/2014/main" id="{4DBCF330-EBD1-4E36-B014-051AAC7DEC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20506" name="Text Box 23">
                <a:extLst>
                  <a:ext uri="{FF2B5EF4-FFF2-40B4-BE49-F238E27FC236}">
                    <a16:creationId xmlns:a16="http://schemas.microsoft.com/office/drawing/2014/main" id="{646C86CD-DF4B-4FC9-A59A-05807ED70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 (K  (m))  =  m </a:t>
                </a:r>
              </a:p>
            </p:txBody>
          </p:sp>
          <p:sp>
            <p:nvSpPr>
              <p:cNvPr id="20507" name="Text Box 24">
                <a:extLst>
                  <a:ext uri="{FF2B5EF4-FFF2-40B4-BE49-F238E27FC236}">
                    <a16:creationId xmlns:a16="http://schemas.microsoft.com/office/drawing/2014/main" id="{C7A27888-F887-4753-AEBA-40FE584E2B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08" name="Text Box 25">
                <a:extLst>
                  <a:ext uri="{FF2B5EF4-FFF2-40B4-BE49-F238E27FC236}">
                    <a16:creationId xmlns:a16="http://schemas.microsoft.com/office/drawing/2014/main" id="{5A00E14D-1410-4458-9712-49556DC257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28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504" name="Text Box 26">
              <a:extLst>
                <a:ext uri="{FF2B5EF4-FFF2-40B4-BE49-F238E27FC236}">
                  <a16:creationId xmlns:a16="http://schemas.microsoft.com/office/drawing/2014/main" id="{DD161B88-BC21-470D-9855-1E79E8151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20505" name="Text Box 27">
              <a:extLst>
                <a:ext uri="{FF2B5EF4-FFF2-40B4-BE49-F238E27FC236}">
                  <a16:creationId xmlns:a16="http://schemas.microsoft.com/office/drawing/2014/main" id="{EC07E033-28CB-4FE3-8C52-E4016C9863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20500" name="Text Box 28">
            <a:extLst>
              <a:ext uri="{FF2B5EF4-FFF2-40B4-BE49-F238E27FC236}">
                <a16:creationId xmlns:a16="http://schemas.microsoft.com/office/drawing/2014/main" id="{4D6BED7E-43C8-412E-AF11-BC658A417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014" y="3708401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501" name="Text Box 29">
            <a:extLst>
              <a:ext uri="{FF2B5EF4-FFF2-40B4-BE49-F238E27FC236}">
                <a16:creationId xmlns:a16="http://schemas.microsoft.com/office/drawing/2014/main" id="{C185298E-0F1B-415A-8241-F791278C5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557714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pic>
        <p:nvPicPr>
          <p:cNvPr id="20502" name="Picture 15" descr="underline_base">
            <a:extLst>
              <a:ext uri="{FF2B5EF4-FFF2-40B4-BE49-F238E27FC236}">
                <a16:creationId xmlns:a16="http://schemas.microsoft.com/office/drawing/2014/main" id="{38A814AC-B0B9-44A5-B9F7-D3C42CFE5DD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4" y="954089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>
            <a:extLst>
              <a:ext uri="{FF2B5EF4-FFF2-40B4-BE49-F238E27FC236}">
                <a16:creationId xmlns:a16="http://schemas.microsoft.com/office/drawing/2014/main" id="{5C61271D-B1FE-44F8-A9FC-3DE01CF734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26A16EE-D050-469A-B7DF-F02852716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8 roadmap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434653A-C191-48BD-831C-9CB28A2CA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4875" y="1668463"/>
            <a:ext cx="77724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8.1</a:t>
            </a:r>
            <a:r>
              <a:rPr lang="en-US" altLang="en-US"/>
              <a:t> What is network security?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8.2</a:t>
            </a:r>
            <a:r>
              <a:rPr lang="en-US" altLang="en-US"/>
              <a:t> Principles of cryptography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8.3</a:t>
            </a:r>
            <a:r>
              <a:rPr lang="en-US" altLang="en-US"/>
              <a:t> Message integrity, authentication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8.4 Securing e-mail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8.5</a:t>
            </a:r>
            <a:r>
              <a:rPr lang="en-US" altLang="en-US"/>
              <a:t> Securing TCP connections: SSL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8.6</a:t>
            </a:r>
            <a:r>
              <a:rPr lang="en-US" altLang="en-US"/>
              <a:t> Network layer security: IPsec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8.7</a:t>
            </a:r>
            <a:r>
              <a:rPr lang="en-US" altLang="en-US"/>
              <a:t> Securing wireless LANs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99"/>
                </a:solidFill>
              </a:rPr>
              <a:t>8.8</a:t>
            </a:r>
            <a:r>
              <a:rPr lang="en-US" altLang="en-US"/>
              <a:t> Operational security: firewalls and IDS</a:t>
            </a:r>
          </a:p>
        </p:txBody>
      </p:sp>
      <p:pic>
        <p:nvPicPr>
          <p:cNvPr id="57349" name="Picture 22" descr="underline_base">
            <a:extLst>
              <a:ext uri="{FF2B5EF4-FFF2-40B4-BE49-F238E27FC236}">
                <a16:creationId xmlns:a16="http://schemas.microsoft.com/office/drawing/2014/main" id="{7F080F87-165D-4BB1-9388-27AF8AF389E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>
            <a:extLst>
              <a:ext uri="{FF2B5EF4-FFF2-40B4-BE49-F238E27FC236}">
                <a16:creationId xmlns:a16="http://schemas.microsoft.com/office/drawing/2014/main" id="{A329473E-EB27-4BDC-9A38-63F10B76C6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D5170F84-6329-448A-AC93-0D266043E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Secure e-mail </a:t>
            </a:r>
          </a:p>
        </p:txBody>
      </p:sp>
      <p:sp>
        <p:nvSpPr>
          <p:cNvPr id="58372" name="Text Box 3">
            <a:extLst>
              <a:ext uri="{FF2B5EF4-FFF2-40B4-BE49-F238E27FC236}">
                <a16:creationId xmlns:a16="http://schemas.microsoft.com/office/drawing/2014/main" id="{72A0F1AC-D79A-483A-9A50-1727033DD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9" y="4719639"/>
            <a:ext cx="57880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C00000"/>
                </a:solidFill>
                <a:latin typeface="Gill Sans MT" panose="020B0502020104020203" pitchFamily="34" charset="0"/>
              </a:rPr>
              <a:t>Alice: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generates random </a:t>
            </a:r>
            <a:r>
              <a:rPr lang="en-US" altLang="en-US" sz="2400" i="1">
                <a:solidFill>
                  <a:srgbClr val="000000"/>
                </a:solidFill>
                <a:latin typeface="Gill Sans MT" panose="020B0502020104020203" pitchFamily="34" charset="0"/>
              </a:rPr>
              <a:t>symmetric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private key,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encrypts message with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  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(for efficiency)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also encrypts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with Bob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s public key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sends both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(m) and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B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) to Bob</a:t>
            </a:r>
          </a:p>
        </p:txBody>
      </p:sp>
      <p:sp>
        <p:nvSpPr>
          <p:cNvPr id="58373" name="Text Box 4">
            <a:extLst>
              <a:ext uri="{FF2B5EF4-FFF2-40B4-BE49-F238E27FC236}">
                <a16:creationId xmlns:a16="http://schemas.microsoft.com/office/drawing/2014/main" id="{B45C033F-18F2-4F97-B6E0-C21A65356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Alice wants to send confidential e-mail, m, to Bob.</a:t>
            </a:r>
          </a:p>
        </p:txBody>
      </p:sp>
      <p:grpSp>
        <p:nvGrpSpPr>
          <p:cNvPr id="58374" name="Group 5">
            <a:extLst>
              <a:ext uri="{FF2B5EF4-FFF2-40B4-BE49-F238E27FC236}">
                <a16:creationId xmlns:a16="http://schemas.microsoft.com/office/drawing/2014/main" id="{9EBCB84B-EEE2-4D59-BB80-1EC3558208B9}"/>
              </a:ext>
            </a:extLst>
          </p:cNvPr>
          <p:cNvGrpSpPr>
            <a:grpSpLocks/>
          </p:cNvGrpSpPr>
          <p:nvPr/>
        </p:nvGrpSpPr>
        <p:grpSpPr bwMode="auto">
          <a:xfrm>
            <a:off x="2041526" y="1831975"/>
            <a:ext cx="8112125" cy="2827338"/>
            <a:chOff x="289" y="1749"/>
            <a:chExt cx="5110" cy="1781"/>
          </a:xfrm>
        </p:grpSpPr>
        <p:sp>
          <p:nvSpPr>
            <p:cNvPr id="58376" name="Freeform 6">
              <a:extLst>
                <a:ext uri="{FF2B5EF4-FFF2-40B4-BE49-F238E27FC236}">
                  <a16:creationId xmlns:a16="http://schemas.microsoft.com/office/drawing/2014/main" id="{98B89DB3-724E-4789-A951-5C7915666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1 w 2135"/>
                <a:gd name="T7" fmla="*/ 0 h 1662"/>
                <a:gd name="T8" fmla="*/ 1 w 2135"/>
                <a:gd name="T9" fmla="*/ 0 h 1662"/>
                <a:gd name="T10" fmla="*/ 1 w 2135"/>
                <a:gd name="T11" fmla="*/ 0 h 1662"/>
                <a:gd name="T12" fmla="*/ 1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377" name="Line 7">
              <a:extLst>
                <a:ext uri="{FF2B5EF4-FFF2-40B4-BE49-F238E27FC236}">
                  <a16:creationId xmlns:a16="http://schemas.microsoft.com/office/drawing/2014/main" id="{A3F731BC-BEA2-42F8-99D1-6C019F33A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8378" name="Picture 8" descr="BS00768_[1]">
              <a:extLst>
                <a:ext uri="{FF2B5EF4-FFF2-40B4-BE49-F238E27FC236}">
                  <a16:creationId xmlns:a16="http://schemas.microsoft.com/office/drawing/2014/main" id="{5791B49B-C4ED-4CC2-864B-6520D6ACCE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9" name="Picture 9" descr="BS00592_[1]">
              <a:extLst>
                <a:ext uri="{FF2B5EF4-FFF2-40B4-BE49-F238E27FC236}">
                  <a16:creationId xmlns:a16="http://schemas.microsoft.com/office/drawing/2014/main" id="{877AF5CC-95FA-496A-8A6F-A4FAA65A91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8380" name="Group 10">
              <a:extLst>
                <a:ext uri="{FF2B5EF4-FFF2-40B4-BE49-F238E27FC236}">
                  <a16:creationId xmlns:a16="http://schemas.microsoft.com/office/drawing/2014/main" id="{702CD5EC-8E00-4E33-9231-914D93F529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58439" name="Rectangle 11">
                <a:extLst>
                  <a:ext uri="{FF2B5EF4-FFF2-40B4-BE49-F238E27FC236}">
                    <a16:creationId xmlns:a16="http://schemas.microsoft.com/office/drawing/2014/main" id="{0C7D23AD-EEC0-4C69-AA14-67F76748F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40" name="Text Box 12">
                <a:extLst>
                  <a:ext uri="{FF2B5EF4-FFF2-40B4-BE49-F238E27FC236}">
                    <a16:creationId xmlns:a16="http://schemas.microsoft.com/office/drawing/2014/main" id="{7A151E37-6FDF-487F-A3C0-D3D39F3189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8441" name="Text Box 13">
                <a:extLst>
                  <a:ext uri="{FF2B5EF4-FFF2-40B4-BE49-F238E27FC236}">
                    <a16:creationId xmlns:a16="http://schemas.microsoft.com/office/drawing/2014/main" id="{BDB6AD02-4488-4305-A0EE-A147D60F31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grpSp>
          <p:nvGrpSpPr>
            <p:cNvPr id="58381" name="Group 14">
              <a:extLst>
                <a:ext uri="{FF2B5EF4-FFF2-40B4-BE49-F238E27FC236}">
                  <a16:creationId xmlns:a16="http://schemas.microsoft.com/office/drawing/2014/main" id="{D6176961-4924-4DDF-83EC-AA63A9279C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58435" name="Rectangle 15">
                <a:extLst>
                  <a:ext uri="{FF2B5EF4-FFF2-40B4-BE49-F238E27FC236}">
                    <a16:creationId xmlns:a16="http://schemas.microsoft.com/office/drawing/2014/main" id="{D361CB53-FAE6-4AC1-9560-9AC49B694B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36" name="Text Box 16">
                <a:extLst>
                  <a:ext uri="{FF2B5EF4-FFF2-40B4-BE49-F238E27FC236}">
                    <a16:creationId xmlns:a16="http://schemas.microsoft.com/office/drawing/2014/main" id="{A029F818-2244-4940-AD01-5C62CD3782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8437" name="Text Box 17">
                <a:extLst>
                  <a:ext uri="{FF2B5EF4-FFF2-40B4-BE49-F238E27FC236}">
                    <a16:creationId xmlns:a16="http://schemas.microsoft.com/office/drawing/2014/main" id="{727CAAC3-46F4-4882-A0B7-7CEE406D8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58438" name="Text Box 18">
                <a:extLst>
                  <a:ext uri="{FF2B5EF4-FFF2-40B4-BE49-F238E27FC236}">
                    <a16:creationId xmlns:a16="http://schemas.microsoft.com/office/drawing/2014/main" id="{BC73D2A7-50CB-47B5-97F8-AC42A8341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58382" name="Group 19">
              <a:extLst>
                <a:ext uri="{FF2B5EF4-FFF2-40B4-BE49-F238E27FC236}">
                  <a16:creationId xmlns:a16="http://schemas.microsoft.com/office/drawing/2014/main" id="{74000AC8-740B-4724-B1B6-A3497EBA69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58433" name="Oval 20">
                <a:extLst>
                  <a:ext uri="{FF2B5EF4-FFF2-40B4-BE49-F238E27FC236}">
                    <a16:creationId xmlns:a16="http://schemas.microsoft.com/office/drawing/2014/main" id="{F7BB4DEF-F504-4AAF-A4F3-24E3B8087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34" name="Text Box 21">
                <a:extLst>
                  <a:ext uri="{FF2B5EF4-FFF2-40B4-BE49-F238E27FC236}">
                    <a16:creationId xmlns:a16="http://schemas.microsoft.com/office/drawing/2014/main" id="{D8B2F399-4506-4EE7-A779-099E56F5CF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58383" name="Group 22">
              <a:extLst>
                <a:ext uri="{FF2B5EF4-FFF2-40B4-BE49-F238E27FC236}">
                  <a16:creationId xmlns:a16="http://schemas.microsoft.com/office/drawing/2014/main" id="{7B307112-F510-42CE-89A8-4CF9D7688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58431" name="Oval 23">
                <a:extLst>
                  <a:ext uri="{FF2B5EF4-FFF2-40B4-BE49-F238E27FC236}">
                    <a16:creationId xmlns:a16="http://schemas.microsoft.com/office/drawing/2014/main" id="{714D4DBF-80F9-4F2A-9C53-CC6C914AB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32" name="Text Box 24">
                <a:extLst>
                  <a:ext uri="{FF2B5EF4-FFF2-40B4-BE49-F238E27FC236}">
                    <a16:creationId xmlns:a16="http://schemas.microsoft.com/office/drawing/2014/main" id="{DC3C8AD6-E857-40F6-A02F-01D3F74193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8384" name="Line 25">
              <a:extLst>
                <a:ext uri="{FF2B5EF4-FFF2-40B4-BE49-F238E27FC236}">
                  <a16:creationId xmlns:a16="http://schemas.microsoft.com/office/drawing/2014/main" id="{465B04D9-A169-4542-9731-6D1BE3CC1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385" name="Text Box 26">
              <a:extLst>
                <a:ext uri="{FF2B5EF4-FFF2-40B4-BE49-F238E27FC236}">
                  <a16:creationId xmlns:a16="http://schemas.microsoft.com/office/drawing/2014/main" id="{AD6C33BB-5F4D-4DB7-8ABA-E71E785A2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 )</a:t>
              </a:r>
            </a:p>
          </p:txBody>
        </p:sp>
        <p:grpSp>
          <p:nvGrpSpPr>
            <p:cNvPr id="58386" name="Group 27">
              <a:extLst>
                <a:ext uri="{FF2B5EF4-FFF2-40B4-BE49-F238E27FC236}">
                  <a16:creationId xmlns:a16="http://schemas.microsoft.com/office/drawing/2014/main" id="{58EE13B9-704C-4AEE-A74A-4495E2A07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58429" name="Text Box 28">
                <a:extLst>
                  <a:ext uri="{FF2B5EF4-FFF2-40B4-BE49-F238E27FC236}">
                    <a16:creationId xmlns:a16="http://schemas.microsoft.com/office/drawing/2014/main" id="{ACBC136C-2937-4067-9D0E-B3533E7B37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</p:txBody>
          </p:sp>
          <p:sp>
            <p:nvSpPr>
              <p:cNvPr id="58430" name="Text Box 29">
                <a:extLst>
                  <a:ext uri="{FF2B5EF4-FFF2-40B4-BE49-F238E27FC236}">
                    <a16:creationId xmlns:a16="http://schemas.microsoft.com/office/drawing/2014/main" id="{194E7682-7367-4A85-9A9B-D621BDE3F4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58387" name="Freeform 30">
              <a:extLst>
                <a:ext uri="{FF2B5EF4-FFF2-40B4-BE49-F238E27FC236}">
                  <a16:creationId xmlns:a16="http://schemas.microsoft.com/office/drawing/2014/main" id="{B7C26C5D-5D84-4880-AC3D-B2D0610CD7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388" name="Freeform 31">
              <a:extLst>
                <a:ext uri="{FF2B5EF4-FFF2-40B4-BE49-F238E27FC236}">
                  <a16:creationId xmlns:a16="http://schemas.microsoft.com/office/drawing/2014/main" id="{77CDDC84-351E-42E9-9788-6AE09473A4F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389" name="Text Box 32">
              <a:extLst>
                <a:ext uri="{FF2B5EF4-FFF2-40B4-BE49-F238E27FC236}">
                  <a16:creationId xmlns:a16="http://schemas.microsoft.com/office/drawing/2014/main" id="{052EB5B3-4877-489D-A389-1E3364B6F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58390" name="Text Box 33">
              <a:extLst>
                <a:ext uri="{FF2B5EF4-FFF2-40B4-BE49-F238E27FC236}">
                  <a16:creationId xmlns:a16="http://schemas.microsoft.com/office/drawing/2014/main" id="{B7647225-B29E-487F-AE7F-920C6C19E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8391" name="Text Box 34">
              <a:extLst>
                <a:ext uri="{FF2B5EF4-FFF2-40B4-BE49-F238E27FC236}">
                  <a16:creationId xmlns:a16="http://schemas.microsoft.com/office/drawing/2014/main" id="{A23F4F72-DFB0-4180-B358-AC13E8E46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8392" name="Line 35">
              <a:extLst>
                <a:ext uri="{FF2B5EF4-FFF2-40B4-BE49-F238E27FC236}">
                  <a16:creationId xmlns:a16="http://schemas.microsoft.com/office/drawing/2014/main" id="{85A6605A-2786-46C4-8C60-823D5A875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8393" name="Group 36">
              <a:extLst>
                <a:ext uri="{FF2B5EF4-FFF2-40B4-BE49-F238E27FC236}">
                  <a16:creationId xmlns:a16="http://schemas.microsoft.com/office/drawing/2014/main" id="{C5F3A91C-D8A9-4C43-84F0-8260FD480C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58427" name="Text Box 37">
                <a:extLst>
                  <a:ext uri="{FF2B5EF4-FFF2-40B4-BE49-F238E27FC236}">
                    <a16:creationId xmlns:a16="http://schemas.microsoft.com/office/drawing/2014/main" id="{4A2815FC-464D-42C4-85AD-8A9219F052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28" name="Text Box 38">
                <a:extLst>
                  <a:ext uri="{FF2B5EF4-FFF2-40B4-BE49-F238E27FC236}">
                    <a16:creationId xmlns:a16="http://schemas.microsoft.com/office/drawing/2014/main" id="{687F6070-E75B-4B73-AD48-CD6C004514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58394" name="Line 39">
              <a:extLst>
                <a:ext uri="{FF2B5EF4-FFF2-40B4-BE49-F238E27FC236}">
                  <a16:creationId xmlns:a16="http://schemas.microsoft.com/office/drawing/2014/main" id="{02DCD6FD-DF89-4085-A421-B879A316D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8395" name="Picture 40" descr="BS00768_[1]">
              <a:extLst>
                <a:ext uri="{FF2B5EF4-FFF2-40B4-BE49-F238E27FC236}">
                  <a16:creationId xmlns:a16="http://schemas.microsoft.com/office/drawing/2014/main" id="{0C1D0ECB-51D3-4F49-B89E-E26C8AE38D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96" name="Picture 41" descr="Alice">
              <a:extLst>
                <a:ext uri="{FF2B5EF4-FFF2-40B4-BE49-F238E27FC236}">
                  <a16:creationId xmlns:a16="http://schemas.microsoft.com/office/drawing/2014/main" id="{EF34C1F8-D05F-4424-8F71-2608613CC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397" name="Line 42">
              <a:extLst>
                <a:ext uri="{FF2B5EF4-FFF2-40B4-BE49-F238E27FC236}">
                  <a16:creationId xmlns:a16="http://schemas.microsoft.com/office/drawing/2014/main" id="{651B6699-9A46-4863-9F3A-B1FA366BD4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398" name="Line 43">
              <a:extLst>
                <a:ext uri="{FF2B5EF4-FFF2-40B4-BE49-F238E27FC236}">
                  <a16:creationId xmlns:a16="http://schemas.microsoft.com/office/drawing/2014/main" id="{6BDDBE3F-EB08-4F98-ACF3-4486C77AAE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8399" name="Picture 44" descr="BS00592_[1]">
              <a:extLst>
                <a:ext uri="{FF2B5EF4-FFF2-40B4-BE49-F238E27FC236}">
                  <a16:creationId xmlns:a16="http://schemas.microsoft.com/office/drawing/2014/main" id="{044B243E-A647-49DB-99AD-F99B7157B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400" name="Text Box 45">
              <a:extLst>
                <a:ext uri="{FF2B5EF4-FFF2-40B4-BE49-F238E27FC236}">
                  <a16:creationId xmlns:a16="http://schemas.microsoft.com/office/drawing/2014/main" id="{E6CE57B2-19CA-46B7-8CDB-6BE8BF0365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  <p:sp>
          <p:nvSpPr>
            <p:cNvPr id="58401" name="Freeform 46">
              <a:extLst>
                <a:ext uri="{FF2B5EF4-FFF2-40B4-BE49-F238E27FC236}">
                  <a16:creationId xmlns:a16="http://schemas.microsoft.com/office/drawing/2014/main" id="{5CB0B8C2-252B-4409-AA89-1E6197D0669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8402" name="Group 47">
              <a:extLst>
                <a:ext uri="{FF2B5EF4-FFF2-40B4-BE49-F238E27FC236}">
                  <a16:creationId xmlns:a16="http://schemas.microsoft.com/office/drawing/2014/main" id="{FD3B8092-E6AC-4247-B26A-F0E0C5552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58424" name="Rectangle 48">
                <a:extLst>
                  <a:ext uri="{FF2B5EF4-FFF2-40B4-BE49-F238E27FC236}">
                    <a16:creationId xmlns:a16="http://schemas.microsoft.com/office/drawing/2014/main" id="{126989CF-8BB6-4C81-8BAC-0C2AEBB8E0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25" name="Text Box 49">
                <a:extLst>
                  <a:ext uri="{FF2B5EF4-FFF2-40B4-BE49-F238E27FC236}">
                    <a16:creationId xmlns:a16="http://schemas.microsoft.com/office/drawing/2014/main" id="{EC6679EB-D4C0-41B9-BEC6-2BD7D6A067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8426" name="Text Box 50">
                <a:extLst>
                  <a:ext uri="{FF2B5EF4-FFF2-40B4-BE49-F238E27FC236}">
                    <a16:creationId xmlns:a16="http://schemas.microsoft.com/office/drawing/2014/main" id="{ED224542-18F7-46A8-93AF-CF1F1CD601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58403" name="Freeform 51">
              <a:extLst>
                <a:ext uri="{FF2B5EF4-FFF2-40B4-BE49-F238E27FC236}">
                  <a16:creationId xmlns:a16="http://schemas.microsoft.com/office/drawing/2014/main" id="{1EBA8FDA-C605-47E4-A8EC-DA5D5BB16064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8404" name="Group 52">
              <a:extLst>
                <a:ext uri="{FF2B5EF4-FFF2-40B4-BE49-F238E27FC236}">
                  <a16:creationId xmlns:a16="http://schemas.microsoft.com/office/drawing/2014/main" id="{D3718EF0-7C61-4B21-B19A-576C21581E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58420" name="Rectangle 53">
                <a:extLst>
                  <a:ext uri="{FF2B5EF4-FFF2-40B4-BE49-F238E27FC236}">
                    <a16:creationId xmlns:a16="http://schemas.microsoft.com/office/drawing/2014/main" id="{347DBFE7-0356-4222-A002-D5D1B8381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21" name="Text Box 54">
                <a:extLst>
                  <a:ext uri="{FF2B5EF4-FFF2-40B4-BE49-F238E27FC236}">
                    <a16:creationId xmlns:a16="http://schemas.microsoft.com/office/drawing/2014/main" id="{A5965118-2407-469D-9C89-1B25C6C57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8422" name="Text Box 55">
                <a:extLst>
                  <a:ext uri="{FF2B5EF4-FFF2-40B4-BE49-F238E27FC236}">
                    <a16:creationId xmlns:a16="http://schemas.microsoft.com/office/drawing/2014/main" id="{1D84CA53-B4DE-4043-A546-F2A421F68E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58423" name="Text Box 56">
                <a:extLst>
                  <a:ext uri="{FF2B5EF4-FFF2-40B4-BE49-F238E27FC236}">
                    <a16:creationId xmlns:a16="http://schemas.microsoft.com/office/drawing/2014/main" id="{CAC91644-6EF4-4171-82F2-B778FD3CE2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8405" name="Line 57">
              <a:extLst>
                <a:ext uri="{FF2B5EF4-FFF2-40B4-BE49-F238E27FC236}">
                  <a16:creationId xmlns:a16="http://schemas.microsoft.com/office/drawing/2014/main" id="{C95D2BE4-E821-4E44-976B-76432D43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8406" name="Picture 58" descr="BS00768_[1]">
              <a:extLst>
                <a:ext uri="{FF2B5EF4-FFF2-40B4-BE49-F238E27FC236}">
                  <a16:creationId xmlns:a16="http://schemas.microsoft.com/office/drawing/2014/main" id="{EEEF7843-668F-4628-A3AF-8339074356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8407" name="Group 59">
              <a:extLst>
                <a:ext uri="{FF2B5EF4-FFF2-40B4-BE49-F238E27FC236}">
                  <a16:creationId xmlns:a16="http://schemas.microsoft.com/office/drawing/2014/main" id="{1A9DEDDC-188E-4CAB-809B-6CAF857138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58418" name="Text Box 60">
                <a:extLst>
                  <a:ext uri="{FF2B5EF4-FFF2-40B4-BE49-F238E27FC236}">
                    <a16:creationId xmlns:a16="http://schemas.microsoft.com/office/drawing/2014/main" id="{FE9D5A6E-4674-407E-916D-C96B039F8A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19" name="Text Box 61">
                <a:extLst>
                  <a:ext uri="{FF2B5EF4-FFF2-40B4-BE49-F238E27FC236}">
                    <a16:creationId xmlns:a16="http://schemas.microsoft.com/office/drawing/2014/main" id="{7F0D565A-FDC9-45BF-A24F-40442CD59F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8408" name="Line 62">
              <a:extLst>
                <a:ext uri="{FF2B5EF4-FFF2-40B4-BE49-F238E27FC236}">
                  <a16:creationId xmlns:a16="http://schemas.microsoft.com/office/drawing/2014/main" id="{0CB82BA6-C2BA-4010-9F57-876C3AE14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8409" name="Picture 63" descr="BS00768_[1]">
              <a:extLst>
                <a:ext uri="{FF2B5EF4-FFF2-40B4-BE49-F238E27FC236}">
                  <a16:creationId xmlns:a16="http://schemas.microsoft.com/office/drawing/2014/main" id="{799623F4-7479-4F5D-971F-0C7013B77F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410" name="Text Box 64">
              <a:extLst>
                <a:ext uri="{FF2B5EF4-FFF2-40B4-BE49-F238E27FC236}">
                  <a16:creationId xmlns:a16="http://schemas.microsoft.com/office/drawing/2014/main" id="{8AA88758-949F-4B78-924D-172B2BC03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8411" name="Line 65">
              <a:extLst>
                <a:ext uri="{FF2B5EF4-FFF2-40B4-BE49-F238E27FC236}">
                  <a16:creationId xmlns:a16="http://schemas.microsoft.com/office/drawing/2014/main" id="{C9DBF25D-7132-48CD-A5DD-ACC4ED67E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8412" name="Text Box 66">
              <a:extLst>
                <a:ext uri="{FF2B5EF4-FFF2-40B4-BE49-F238E27FC236}">
                  <a16:creationId xmlns:a16="http://schemas.microsoft.com/office/drawing/2014/main" id="{8C82FD41-F282-4C93-8074-D736C29128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pic>
          <p:nvPicPr>
            <p:cNvPr id="58413" name="Picture 67" descr="Bob">
              <a:extLst>
                <a:ext uri="{FF2B5EF4-FFF2-40B4-BE49-F238E27FC236}">
                  <a16:creationId xmlns:a16="http://schemas.microsoft.com/office/drawing/2014/main" id="{F974BCFD-41FB-4949-BC3F-19D810AFFA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414" name="Text Box 68">
              <a:extLst>
                <a:ext uri="{FF2B5EF4-FFF2-40B4-BE49-F238E27FC236}">
                  <a16:creationId xmlns:a16="http://schemas.microsoft.com/office/drawing/2014/main" id="{95A73CFA-30C0-48C6-B672-E99AB9AD8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 )</a:t>
              </a:r>
            </a:p>
          </p:txBody>
        </p:sp>
        <p:grpSp>
          <p:nvGrpSpPr>
            <p:cNvPr id="58415" name="Group 69">
              <a:extLst>
                <a:ext uri="{FF2B5EF4-FFF2-40B4-BE49-F238E27FC236}">
                  <a16:creationId xmlns:a16="http://schemas.microsoft.com/office/drawing/2014/main" id="{9B2B604E-77B1-408A-AEAD-90D3C2A9D4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58416" name="Text Box 70">
                <a:extLst>
                  <a:ext uri="{FF2B5EF4-FFF2-40B4-BE49-F238E27FC236}">
                    <a16:creationId xmlns:a16="http://schemas.microsoft.com/office/drawing/2014/main" id="{8D6DD40F-91B8-40D6-99BE-9D641DEB7A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</p:txBody>
          </p:sp>
          <p:sp>
            <p:nvSpPr>
              <p:cNvPr id="58417" name="Text Box 71">
                <a:extLst>
                  <a:ext uri="{FF2B5EF4-FFF2-40B4-BE49-F238E27FC236}">
                    <a16:creationId xmlns:a16="http://schemas.microsoft.com/office/drawing/2014/main" id="{FF00855B-9518-42BE-8E6E-3C22F51AAF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</p:grpSp>
      <p:pic>
        <p:nvPicPr>
          <p:cNvPr id="58375" name="Picture 24" descr="underline_base">
            <a:extLst>
              <a:ext uri="{FF2B5EF4-FFF2-40B4-BE49-F238E27FC236}">
                <a16:creationId xmlns:a16="http://schemas.microsoft.com/office/drawing/2014/main" id="{93022D19-2DEF-4589-9B42-32A12615DA3E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042989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>
            <a:extLst>
              <a:ext uri="{FF2B5EF4-FFF2-40B4-BE49-F238E27FC236}">
                <a16:creationId xmlns:a16="http://schemas.microsoft.com/office/drawing/2014/main" id="{5E467C0C-BE23-4C41-80C0-87D0436627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E9BC7538-FC1C-44C0-9404-F7E7D0BD2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Secure e-mail </a:t>
            </a:r>
          </a:p>
        </p:txBody>
      </p:sp>
      <p:sp>
        <p:nvSpPr>
          <p:cNvPr id="59396" name="Text Box 3">
            <a:extLst>
              <a:ext uri="{FF2B5EF4-FFF2-40B4-BE49-F238E27FC236}">
                <a16:creationId xmlns:a16="http://schemas.microsoft.com/office/drawing/2014/main" id="{5F4E65D5-A23F-4327-816D-4AB79E9B7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C00000"/>
                </a:solidFill>
                <a:latin typeface="Gill Sans MT" panose="020B0502020104020203" pitchFamily="34" charset="0"/>
              </a:rPr>
              <a:t>Bob: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 uses his private key to decrypt and recover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 uses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to decrypt K</a:t>
            </a:r>
            <a:r>
              <a:rPr lang="en-US" altLang="en-US" sz="2400" baseline="-25000">
                <a:solidFill>
                  <a:srgbClr val="000000"/>
                </a:solidFill>
                <a:latin typeface="Gill Sans MT" panose="020B0502020104020203" pitchFamily="34" charset="0"/>
              </a:rPr>
              <a:t>S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(m) to recover m</a:t>
            </a:r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90A5EEEC-0A5F-49C1-A33E-93800F028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Alice wants to send confidential e-mail, m, to Bob</a:t>
            </a:r>
            <a:r>
              <a:rPr lang="en-US" altLang="en-US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59398" name="Group 5">
            <a:extLst>
              <a:ext uri="{FF2B5EF4-FFF2-40B4-BE49-F238E27FC236}">
                <a16:creationId xmlns:a16="http://schemas.microsoft.com/office/drawing/2014/main" id="{40BB9DA2-60F3-4419-B8F7-EB83CC328155}"/>
              </a:ext>
            </a:extLst>
          </p:cNvPr>
          <p:cNvGrpSpPr>
            <a:grpSpLocks/>
          </p:cNvGrpSpPr>
          <p:nvPr/>
        </p:nvGrpSpPr>
        <p:grpSpPr bwMode="auto">
          <a:xfrm>
            <a:off x="2041526" y="1831975"/>
            <a:ext cx="8112125" cy="2827338"/>
            <a:chOff x="289" y="1749"/>
            <a:chExt cx="5110" cy="1781"/>
          </a:xfrm>
        </p:grpSpPr>
        <p:sp>
          <p:nvSpPr>
            <p:cNvPr id="59400" name="Freeform 6">
              <a:extLst>
                <a:ext uri="{FF2B5EF4-FFF2-40B4-BE49-F238E27FC236}">
                  <a16:creationId xmlns:a16="http://schemas.microsoft.com/office/drawing/2014/main" id="{E28981FE-7719-4C65-9B26-2ADA54487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1 w 2135"/>
                <a:gd name="T7" fmla="*/ 0 h 1662"/>
                <a:gd name="T8" fmla="*/ 1 w 2135"/>
                <a:gd name="T9" fmla="*/ 0 h 1662"/>
                <a:gd name="T10" fmla="*/ 1 w 2135"/>
                <a:gd name="T11" fmla="*/ 0 h 1662"/>
                <a:gd name="T12" fmla="*/ 1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01" name="Line 7">
              <a:extLst>
                <a:ext uri="{FF2B5EF4-FFF2-40B4-BE49-F238E27FC236}">
                  <a16:creationId xmlns:a16="http://schemas.microsoft.com/office/drawing/2014/main" id="{EA09FB76-770B-4F74-8768-6DB01CD2A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9402" name="Picture 8" descr="BS00768_[1]">
              <a:extLst>
                <a:ext uri="{FF2B5EF4-FFF2-40B4-BE49-F238E27FC236}">
                  <a16:creationId xmlns:a16="http://schemas.microsoft.com/office/drawing/2014/main" id="{E306017D-80F5-44B5-A2DC-575E7037E0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03" name="Picture 9" descr="BS00592_[1]">
              <a:extLst>
                <a:ext uri="{FF2B5EF4-FFF2-40B4-BE49-F238E27FC236}">
                  <a16:creationId xmlns:a16="http://schemas.microsoft.com/office/drawing/2014/main" id="{B0DEB268-CD85-4B3D-BF43-4CF8DCF4C0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9404" name="Group 10">
              <a:extLst>
                <a:ext uri="{FF2B5EF4-FFF2-40B4-BE49-F238E27FC236}">
                  <a16:creationId xmlns:a16="http://schemas.microsoft.com/office/drawing/2014/main" id="{80B0C386-001C-46A0-8898-1306A7405E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59463" name="Rectangle 11">
                <a:extLst>
                  <a:ext uri="{FF2B5EF4-FFF2-40B4-BE49-F238E27FC236}">
                    <a16:creationId xmlns:a16="http://schemas.microsoft.com/office/drawing/2014/main" id="{05503DED-8A59-4266-9BFB-FBA2EB41E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64" name="Text Box 12">
                <a:extLst>
                  <a:ext uri="{FF2B5EF4-FFF2-40B4-BE49-F238E27FC236}">
                    <a16:creationId xmlns:a16="http://schemas.microsoft.com/office/drawing/2014/main" id="{90126AE8-7294-483E-B1FF-E77BA19C81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9465" name="Text Box 13">
                <a:extLst>
                  <a:ext uri="{FF2B5EF4-FFF2-40B4-BE49-F238E27FC236}">
                    <a16:creationId xmlns:a16="http://schemas.microsoft.com/office/drawing/2014/main" id="{8CCE91BF-9B89-4CE6-9F90-625603CB98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grpSp>
          <p:nvGrpSpPr>
            <p:cNvPr id="59405" name="Group 14">
              <a:extLst>
                <a:ext uri="{FF2B5EF4-FFF2-40B4-BE49-F238E27FC236}">
                  <a16:creationId xmlns:a16="http://schemas.microsoft.com/office/drawing/2014/main" id="{5D4C1083-2B23-4C04-BF93-E70C133BC8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59459" name="Rectangle 15">
                <a:extLst>
                  <a:ext uri="{FF2B5EF4-FFF2-40B4-BE49-F238E27FC236}">
                    <a16:creationId xmlns:a16="http://schemas.microsoft.com/office/drawing/2014/main" id="{9E229DE8-8BF4-4148-81A5-2E9853D99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60" name="Text Box 16">
                <a:extLst>
                  <a:ext uri="{FF2B5EF4-FFF2-40B4-BE49-F238E27FC236}">
                    <a16:creationId xmlns:a16="http://schemas.microsoft.com/office/drawing/2014/main" id="{8A6A18BC-89B4-4AF6-AB08-5AE6BE0E6F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9461" name="Text Box 17">
                <a:extLst>
                  <a:ext uri="{FF2B5EF4-FFF2-40B4-BE49-F238E27FC236}">
                    <a16:creationId xmlns:a16="http://schemas.microsoft.com/office/drawing/2014/main" id="{3840D99B-0F47-4295-B71F-F393E6DA8F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59462" name="Text Box 18">
                <a:extLst>
                  <a:ext uri="{FF2B5EF4-FFF2-40B4-BE49-F238E27FC236}">
                    <a16:creationId xmlns:a16="http://schemas.microsoft.com/office/drawing/2014/main" id="{ADD23C66-6630-4B00-8EDE-70DC0EDFEF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59406" name="Group 19">
              <a:extLst>
                <a:ext uri="{FF2B5EF4-FFF2-40B4-BE49-F238E27FC236}">
                  <a16:creationId xmlns:a16="http://schemas.microsoft.com/office/drawing/2014/main" id="{0B0C6D16-8D4D-4BAE-B709-0F24E6B3AE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1" y="2496"/>
              <a:ext cx="402" cy="327"/>
              <a:chOff x="2934" y="1573"/>
              <a:chExt cx="402" cy="327"/>
            </a:xfrm>
          </p:grpSpPr>
          <p:sp>
            <p:nvSpPr>
              <p:cNvPr id="59457" name="Oval 20">
                <a:extLst>
                  <a:ext uri="{FF2B5EF4-FFF2-40B4-BE49-F238E27FC236}">
                    <a16:creationId xmlns:a16="http://schemas.microsoft.com/office/drawing/2014/main" id="{CE9C947D-2164-4A17-9749-41ABCDBAD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58" name="Text Box 21">
                <a:extLst>
                  <a:ext uri="{FF2B5EF4-FFF2-40B4-BE49-F238E27FC236}">
                    <a16:creationId xmlns:a16="http://schemas.microsoft.com/office/drawing/2014/main" id="{B0D0F2D9-F217-4280-915F-920DACE45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59407" name="Group 22">
              <a:extLst>
                <a:ext uri="{FF2B5EF4-FFF2-40B4-BE49-F238E27FC236}">
                  <a16:creationId xmlns:a16="http://schemas.microsoft.com/office/drawing/2014/main" id="{1B9E5453-92BE-46D0-83CE-5BE14EEB50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8" y="2455"/>
              <a:ext cx="428" cy="327"/>
              <a:chOff x="2935" y="1546"/>
              <a:chExt cx="428" cy="327"/>
            </a:xfrm>
          </p:grpSpPr>
          <p:sp>
            <p:nvSpPr>
              <p:cNvPr id="59455" name="Oval 23">
                <a:extLst>
                  <a:ext uri="{FF2B5EF4-FFF2-40B4-BE49-F238E27FC236}">
                    <a16:creationId xmlns:a16="http://schemas.microsoft.com/office/drawing/2014/main" id="{BFD5A46D-7F58-46BD-AB1C-E01BCCBF2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56" name="Text Box 24">
                <a:extLst>
                  <a:ext uri="{FF2B5EF4-FFF2-40B4-BE49-F238E27FC236}">
                    <a16:creationId xmlns:a16="http://schemas.microsoft.com/office/drawing/2014/main" id="{9538638C-AA5C-4B14-9BF0-F6D7687CEC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1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9408" name="Line 25">
              <a:extLst>
                <a:ext uri="{FF2B5EF4-FFF2-40B4-BE49-F238E27FC236}">
                  <a16:creationId xmlns:a16="http://schemas.microsoft.com/office/drawing/2014/main" id="{AD78C3DA-758E-45A3-B24B-99C7B6D63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09" name="Text Box 26">
              <a:extLst>
                <a:ext uri="{FF2B5EF4-FFF2-40B4-BE49-F238E27FC236}">
                  <a16:creationId xmlns:a16="http://schemas.microsoft.com/office/drawing/2014/main" id="{85EF5B69-E8A1-45CC-92B7-44F013E1B6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 )</a:t>
              </a:r>
            </a:p>
          </p:txBody>
        </p:sp>
        <p:grpSp>
          <p:nvGrpSpPr>
            <p:cNvPr id="59410" name="Group 27">
              <a:extLst>
                <a:ext uri="{FF2B5EF4-FFF2-40B4-BE49-F238E27FC236}">
                  <a16:creationId xmlns:a16="http://schemas.microsoft.com/office/drawing/2014/main" id="{8820CC6A-602F-4AB4-AE65-8F84417634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59453" name="Text Box 28">
                <a:extLst>
                  <a:ext uri="{FF2B5EF4-FFF2-40B4-BE49-F238E27FC236}">
                    <a16:creationId xmlns:a16="http://schemas.microsoft.com/office/drawing/2014/main" id="{84FA6E87-951D-4681-8A4F-D45C85633A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</p:txBody>
          </p:sp>
          <p:sp>
            <p:nvSpPr>
              <p:cNvPr id="59454" name="Text Box 29">
                <a:extLst>
                  <a:ext uri="{FF2B5EF4-FFF2-40B4-BE49-F238E27FC236}">
                    <a16:creationId xmlns:a16="http://schemas.microsoft.com/office/drawing/2014/main" id="{EA6BE522-0E1F-4AB8-8CD0-8A6DCCA501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59411" name="Freeform 30">
              <a:extLst>
                <a:ext uri="{FF2B5EF4-FFF2-40B4-BE49-F238E27FC236}">
                  <a16:creationId xmlns:a16="http://schemas.microsoft.com/office/drawing/2014/main" id="{33169BC6-4DB0-43F6-9D2E-AB8E8C3EE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12" name="Freeform 31">
              <a:extLst>
                <a:ext uri="{FF2B5EF4-FFF2-40B4-BE49-F238E27FC236}">
                  <a16:creationId xmlns:a16="http://schemas.microsoft.com/office/drawing/2014/main" id="{3B30E3D1-17B2-4954-BCA4-1EA3089B6C6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13" name="Text Box 32">
              <a:extLst>
                <a:ext uri="{FF2B5EF4-FFF2-40B4-BE49-F238E27FC236}">
                  <a16:creationId xmlns:a16="http://schemas.microsoft.com/office/drawing/2014/main" id="{2EEF7704-19B8-47A3-ADAC-80E721CA1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59414" name="Text Box 33">
              <a:extLst>
                <a:ext uri="{FF2B5EF4-FFF2-40B4-BE49-F238E27FC236}">
                  <a16:creationId xmlns:a16="http://schemas.microsoft.com/office/drawing/2014/main" id="{3BF9EAE7-E666-4389-A15E-D91F858E4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9415" name="Text Box 34">
              <a:extLst>
                <a:ext uri="{FF2B5EF4-FFF2-40B4-BE49-F238E27FC236}">
                  <a16:creationId xmlns:a16="http://schemas.microsoft.com/office/drawing/2014/main" id="{A5A1B40E-E447-4B1D-B2A6-44A2BACA76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9416" name="Line 35">
              <a:extLst>
                <a:ext uri="{FF2B5EF4-FFF2-40B4-BE49-F238E27FC236}">
                  <a16:creationId xmlns:a16="http://schemas.microsoft.com/office/drawing/2014/main" id="{1639174C-6119-4A7A-B600-99F5A165F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9417" name="Group 36">
              <a:extLst>
                <a:ext uri="{FF2B5EF4-FFF2-40B4-BE49-F238E27FC236}">
                  <a16:creationId xmlns:a16="http://schemas.microsoft.com/office/drawing/2014/main" id="{D050F5D1-4006-47BB-B046-C3D7484537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3" y="3231"/>
              <a:ext cx="298" cy="299"/>
              <a:chOff x="2643" y="716"/>
              <a:chExt cx="298" cy="299"/>
            </a:xfrm>
          </p:grpSpPr>
          <p:sp>
            <p:nvSpPr>
              <p:cNvPr id="59451" name="Text Box 37">
                <a:extLst>
                  <a:ext uri="{FF2B5EF4-FFF2-40B4-BE49-F238E27FC236}">
                    <a16:creationId xmlns:a16="http://schemas.microsoft.com/office/drawing/2014/main" id="{9AA28C65-0BD6-49B2-BAD3-9DB5D3F01A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52" name="Text Box 38">
                <a:extLst>
                  <a:ext uri="{FF2B5EF4-FFF2-40B4-BE49-F238E27FC236}">
                    <a16:creationId xmlns:a16="http://schemas.microsoft.com/office/drawing/2014/main" id="{364940D1-3171-4FF1-A7F6-3D05BCDB31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59418" name="Line 39">
              <a:extLst>
                <a:ext uri="{FF2B5EF4-FFF2-40B4-BE49-F238E27FC236}">
                  <a16:creationId xmlns:a16="http://schemas.microsoft.com/office/drawing/2014/main" id="{4C4755D8-BE64-4009-80BF-69E0296EB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9419" name="Picture 40" descr="BS00768_[1]">
              <a:extLst>
                <a:ext uri="{FF2B5EF4-FFF2-40B4-BE49-F238E27FC236}">
                  <a16:creationId xmlns:a16="http://schemas.microsoft.com/office/drawing/2014/main" id="{BBEDE7D4-702C-4F60-95DF-31B7FEE73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420" name="Picture 41" descr="Alice">
              <a:extLst>
                <a:ext uri="{FF2B5EF4-FFF2-40B4-BE49-F238E27FC236}">
                  <a16:creationId xmlns:a16="http://schemas.microsoft.com/office/drawing/2014/main" id="{7D7BC076-4634-47F3-AC90-F450CEB22F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21" name="Line 42">
              <a:extLst>
                <a:ext uri="{FF2B5EF4-FFF2-40B4-BE49-F238E27FC236}">
                  <a16:creationId xmlns:a16="http://schemas.microsoft.com/office/drawing/2014/main" id="{A719F356-AAF8-4880-915E-51A2D4B58A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22" name="Line 43">
              <a:extLst>
                <a:ext uri="{FF2B5EF4-FFF2-40B4-BE49-F238E27FC236}">
                  <a16:creationId xmlns:a16="http://schemas.microsoft.com/office/drawing/2014/main" id="{FB33549D-8128-405A-9F2A-4380724587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9423" name="Picture 44" descr="BS00592_[1]">
              <a:extLst>
                <a:ext uri="{FF2B5EF4-FFF2-40B4-BE49-F238E27FC236}">
                  <a16:creationId xmlns:a16="http://schemas.microsoft.com/office/drawing/2014/main" id="{C4B7DBC4-48B1-4F3B-9C24-FF48E91B76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24" name="Text Box 45">
              <a:extLst>
                <a:ext uri="{FF2B5EF4-FFF2-40B4-BE49-F238E27FC236}">
                  <a16:creationId xmlns:a16="http://schemas.microsoft.com/office/drawing/2014/main" id="{74293DA3-71B2-4654-9A6D-E0E18E607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  <p:sp>
          <p:nvSpPr>
            <p:cNvPr id="59425" name="Freeform 46">
              <a:extLst>
                <a:ext uri="{FF2B5EF4-FFF2-40B4-BE49-F238E27FC236}">
                  <a16:creationId xmlns:a16="http://schemas.microsoft.com/office/drawing/2014/main" id="{0A5D0C7C-8992-4ED6-86A9-1CF89F87CD7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9426" name="Group 47">
              <a:extLst>
                <a:ext uri="{FF2B5EF4-FFF2-40B4-BE49-F238E27FC236}">
                  <a16:creationId xmlns:a16="http://schemas.microsoft.com/office/drawing/2014/main" id="{2CFC80D5-2D90-42F0-9AAB-D754410758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59448" name="Rectangle 48">
                <a:extLst>
                  <a:ext uri="{FF2B5EF4-FFF2-40B4-BE49-F238E27FC236}">
                    <a16:creationId xmlns:a16="http://schemas.microsoft.com/office/drawing/2014/main" id="{9F9BE8F9-2EFF-4C6D-B3C4-7D7FAC550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49" name="Text Box 49">
                <a:extLst>
                  <a:ext uri="{FF2B5EF4-FFF2-40B4-BE49-F238E27FC236}">
                    <a16:creationId xmlns:a16="http://schemas.microsoft.com/office/drawing/2014/main" id="{EF4EDA5C-C1D2-4DBA-8F2E-C8D9BA73F4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9450" name="Text Box 50">
                <a:extLst>
                  <a:ext uri="{FF2B5EF4-FFF2-40B4-BE49-F238E27FC236}">
                    <a16:creationId xmlns:a16="http://schemas.microsoft.com/office/drawing/2014/main" id="{541A878E-2BB0-4B72-A52C-3F75B7D16C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59427" name="Freeform 51">
              <a:extLst>
                <a:ext uri="{FF2B5EF4-FFF2-40B4-BE49-F238E27FC236}">
                  <a16:creationId xmlns:a16="http://schemas.microsoft.com/office/drawing/2014/main" id="{2F5D295E-2CD1-4AB7-BE1B-2E33313AFE4A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9428" name="Group 52">
              <a:extLst>
                <a:ext uri="{FF2B5EF4-FFF2-40B4-BE49-F238E27FC236}">
                  <a16:creationId xmlns:a16="http://schemas.microsoft.com/office/drawing/2014/main" id="{13739681-AEE0-458C-9740-5DCC47E7CC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59444" name="Rectangle 53">
                <a:extLst>
                  <a:ext uri="{FF2B5EF4-FFF2-40B4-BE49-F238E27FC236}">
                    <a16:creationId xmlns:a16="http://schemas.microsoft.com/office/drawing/2014/main" id="{5C6C8C84-D7D5-490C-A2CD-DCD13F22B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45" name="Text Box 54">
                <a:extLst>
                  <a:ext uri="{FF2B5EF4-FFF2-40B4-BE49-F238E27FC236}">
                    <a16:creationId xmlns:a16="http://schemas.microsoft.com/office/drawing/2014/main" id="{7D89A852-2B48-4D6A-812B-8F6CDA7166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59446" name="Text Box 55">
                <a:extLst>
                  <a:ext uri="{FF2B5EF4-FFF2-40B4-BE49-F238E27FC236}">
                    <a16:creationId xmlns:a16="http://schemas.microsoft.com/office/drawing/2014/main" id="{814B18A5-1F94-4DF6-A9EB-305DEA4139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59447" name="Text Box 56">
                <a:extLst>
                  <a:ext uri="{FF2B5EF4-FFF2-40B4-BE49-F238E27FC236}">
                    <a16:creationId xmlns:a16="http://schemas.microsoft.com/office/drawing/2014/main" id="{2AE48A5E-2AB8-4CA1-8BC3-3300E05712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9429" name="Line 57">
              <a:extLst>
                <a:ext uri="{FF2B5EF4-FFF2-40B4-BE49-F238E27FC236}">
                  <a16:creationId xmlns:a16="http://schemas.microsoft.com/office/drawing/2014/main" id="{A775455B-7E5E-4D28-96CF-53B616DCF4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9430" name="Picture 58" descr="BS00768_[1]">
              <a:extLst>
                <a:ext uri="{FF2B5EF4-FFF2-40B4-BE49-F238E27FC236}">
                  <a16:creationId xmlns:a16="http://schemas.microsoft.com/office/drawing/2014/main" id="{A2197690-A0BA-4CA6-A3D4-2FE5848A42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9431" name="Group 59">
              <a:extLst>
                <a:ext uri="{FF2B5EF4-FFF2-40B4-BE49-F238E27FC236}">
                  <a16:creationId xmlns:a16="http://schemas.microsoft.com/office/drawing/2014/main" id="{7D62B855-5A6A-47C7-B0E8-C98CCD3F9C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59442" name="Text Box 60">
                <a:extLst>
                  <a:ext uri="{FF2B5EF4-FFF2-40B4-BE49-F238E27FC236}">
                    <a16:creationId xmlns:a16="http://schemas.microsoft.com/office/drawing/2014/main" id="{1BBA8977-EC85-4FAB-B82A-6304AEFB95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43" name="Text Box 61">
                <a:extLst>
                  <a:ext uri="{FF2B5EF4-FFF2-40B4-BE49-F238E27FC236}">
                    <a16:creationId xmlns:a16="http://schemas.microsoft.com/office/drawing/2014/main" id="{648E457E-6D55-4EB9-8F06-F693B7A9C3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59432" name="Line 62">
              <a:extLst>
                <a:ext uri="{FF2B5EF4-FFF2-40B4-BE49-F238E27FC236}">
                  <a16:creationId xmlns:a16="http://schemas.microsoft.com/office/drawing/2014/main" id="{638AC24E-A5AF-42F9-91C6-C0EA6F65E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59433" name="Picture 63" descr="BS00768_[1]">
              <a:extLst>
                <a:ext uri="{FF2B5EF4-FFF2-40B4-BE49-F238E27FC236}">
                  <a16:creationId xmlns:a16="http://schemas.microsoft.com/office/drawing/2014/main" id="{4158FCFD-CA06-42DB-AA18-FFEFA7E709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34" name="Text Box 64">
              <a:extLst>
                <a:ext uri="{FF2B5EF4-FFF2-40B4-BE49-F238E27FC236}">
                  <a16:creationId xmlns:a16="http://schemas.microsoft.com/office/drawing/2014/main" id="{6EEBFB00-88EC-4812-846F-C0FDFAB7A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59435" name="Line 65">
              <a:extLst>
                <a:ext uri="{FF2B5EF4-FFF2-40B4-BE49-F238E27FC236}">
                  <a16:creationId xmlns:a16="http://schemas.microsoft.com/office/drawing/2014/main" id="{95B8864C-2E5C-4149-BC6A-70754AB059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59436" name="Text Box 66">
              <a:extLst>
                <a:ext uri="{FF2B5EF4-FFF2-40B4-BE49-F238E27FC236}">
                  <a16:creationId xmlns:a16="http://schemas.microsoft.com/office/drawing/2014/main" id="{0C01EF43-7F24-4F2D-85EC-8FB19B0CF3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pic>
          <p:nvPicPr>
            <p:cNvPr id="59437" name="Picture 67" descr="Bob">
              <a:extLst>
                <a:ext uri="{FF2B5EF4-FFF2-40B4-BE49-F238E27FC236}">
                  <a16:creationId xmlns:a16="http://schemas.microsoft.com/office/drawing/2014/main" id="{38FBA50E-9B8A-45AD-9953-970224000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38" name="Text Box 68">
              <a:extLst>
                <a:ext uri="{FF2B5EF4-FFF2-40B4-BE49-F238E27FC236}">
                  <a16:creationId xmlns:a16="http://schemas.microsoft.com/office/drawing/2014/main" id="{571E07C3-1FEA-4EDD-B0EA-0108FEDCE0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 )</a:t>
              </a:r>
            </a:p>
          </p:txBody>
        </p:sp>
        <p:grpSp>
          <p:nvGrpSpPr>
            <p:cNvPr id="59439" name="Group 69">
              <a:extLst>
                <a:ext uri="{FF2B5EF4-FFF2-40B4-BE49-F238E27FC236}">
                  <a16:creationId xmlns:a16="http://schemas.microsoft.com/office/drawing/2014/main" id="{E1F789B1-76E2-4C0B-8C0D-13E1D416C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59440" name="Text Box 70">
                <a:extLst>
                  <a:ext uri="{FF2B5EF4-FFF2-40B4-BE49-F238E27FC236}">
                    <a16:creationId xmlns:a16="http://schemas.microsoft.com/office/drawing/2014/main" id="{1AECA2A6-6981-427A-8D7D-09BDE2888C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</p:txBody>
          </p:sp>
          <p:sp>
            <p:nvSpPr>
              <p:cNvPr id="59441" name="Text Box 71">
                <a:extLst>
                  <a:ext uri="{FF2B5EF4-FFF2-40B4-BE49-F238E27FC236}">
                    <a16:creationId xmlns:a16="http://schemas.microsoft.com/office/drawing/2014/main" id="{677A2A69-EF2E-4E7B-A4AB-F5AE78CFD8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</p:grpSp>
      <p:pic>
        <p:nvPicPr>
          <p:cNvPr id="59399" name="Picture 24" descr="underline_base">
            <a:extLst>
              <a:ext uri="{FF2B5EF4-FFF2-40B4-BE49-F238E27FC236}">
                <a16:creationId xmlns:a16="http://schemas.microsoft.com/office/drawing/2014/main" id="{06CF4BAD-0665-4489-B003-656E5A98BADE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042989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>
            <a:extLst>
              <a:ext uri="{FF2B5EF4-FFF2-40B4-BE49-F238E27FC236}">
                <a16:creationId xmlns:a16="http://schemas.microsoft.com/office/drawing/2014/main" id="{F1EC30D1-AED3-4428-9214-357F469B28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04682019-A4EA-465F-8171-A744AEE87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Secure e-mail </a:t>
            </a:r>
            <a:r>
              <a:rPr lang="en-US" altLang="en-US" sz="4000"/>
              <a:t>(continued)</a:t>
            </a:r>
          </a:p>
        </p:txBody>
      </p:sp>
      <p:sp>
        <p:nvSpPr>
          <p:cNvPr id="60420" name="Text Box 3">
            <a:extLst>
              <a:ext uri="{FF2B5EF4-FFF2-40B4-BE49-F238E27FC236}">
                <a16:creationId xmlns:a16="http://schemas.microsoft.com/office/drawing/2014/main" id="{266CB811-5916-46AF-95CA-B3848EE46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6" y="1358901"/>
            <a:ext cx="8443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Alice wants to provide sender authentication message integrity</a:t>
            </a:r>
          </a:p>
        </p:txBody>
      </p:sp>
      <p:sp>
        <p:nvSpPr>
          <p:cNvPr id="60421" name="Text Box 4">
            <a:extLst>
              <a:ext uri="{FF2B5EF4-FFF2-40B4-BE49-F238E27FC236}">
                <a16:creationId xmlns:a16="http://schemas.microsoft.com/office/drawing/2014/main" id="{A1098BC4-C588-43F4-9321-A5F5128C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4805363"/>
            <a:ext cx="7264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 Alice digitally signs message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 sends both message (in the clear) and digital signature</a:t>
            </a:r>
          </a:p>
        </p:txBody>
      </p:sp>
      <p:grpSp>
        <p:nvGrpSpPr>
          <p:cNvPr id="60422" name="Group 5">
            <a:extLst>
              <a:ext uri="{FF2B5EF4-FFF2-40B4-BE49-F238E27FC236}">
                <a16:creationId xmlns:a16="http://schemas.microsoft.com/office/drawing/2014/main" id="{A51C4022-C487-483D-9A1B-5B1FF95394E7}"/>
              </a:ext>
            </a:extLst>
          </p:cNvPr>
          <p:cNvGrpSpPr>
            <a:grpSpLocks/>
          </p:cNvGrpSpPr>
          <p:nvPr/>
        </p:nvGrpSpPr>
        <p:grpSpPr bwMode="auto">
          <a:xfrm>
            <a:off x="1909764" y="2043114"/>
            <a:ext cx="8575675" cy="2509837"/>
            <a:chOff x="161" y="2202"/>
            <a:chExt cx="5402" cy="1581"/>
          </a:xfrm>
        </p:grpSpPr>
        <p:sp>
          <p:nvSpPr>
            <p:cNvPr id="60424" name="Freeform 6">
              <a:extLst>
                <a:ext uri="{FF2B5EF4-FFF2-40B4-BE49-F238E27FC236}">
                  <a16:creationId xmlns:a16="http://schemas.microsoft.com/office/drawing/2014/main" id="{EE84EC5F-E08D-4B02-AC99-3DB5B0ECE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" y="2769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4099 w 476"/>
                <a:gd name="T3" fmla="*/ 0 h 247"/>
                <a:gd name="T4" fmla="*/ 4099 w 476"/>
                <a:gd name="T5" fmla="*/ 329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25" name="Freeform 7">
              <a:extLst>
                <a:ext uri="{FF2B5EF4-FFF2-40B4-BE49-F238E27FC236}">
                  <a16:creationId xmlns:a16="http://schemas.microsoft.com/office/drawing/2014/main" id="{5938A9FF-0D7D-49D6-903D-A8652181C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9" y="2972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1 w 2135"/>
                <a:gd name="T7" fmla="*/ 0 h 1662"/>
                <a:gd name="T8" fmla="*/ 1 w 2135"/>
                <a:gd name="T9" fmla="*/ 0 h 1662"/>
                <a:gd name="T10" fmla="*/ 1 w 2135"/>
                <a:gd name="T11" fmla="*/ 0 h 1662"/>
                <a:gd name="T12" fmla="*/ 1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26" name="Line 8">
              <a:extLst>
                <a:ext uri="{FF2B5EF4-FFF2-40B4-BE49-F238E27FC236}">
                  <a16:creationId xmlns:a16="http://schemas.microsoft.com/office/drawing/2014/main" id="{C65904F8-F893-4530-B6AE-EF9BE7309E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" y="2772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0427" name="Picture 9" descr="BS00592_[1]">
              <a:extLst>
                <a:ext uri="{FF2B5EF4-FFF2-40B4-BE49-F238E27FC236}">
                  <a16:creationId xmlns:a16="http://schemas.microsoft.com/office/drawing/2014/main" id="{8B8DFBCC-590B-44EF-9CF4-8A421FCA88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921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428" name="Group 10">
              <a:extLst>
                <a:ext uri="{FF2B5EF4-FFF2-40B4-BE49-F238E27FC236}">
                  <a16:creationId xmlns:a16="http://schemas.microsoft.com/office/drawing/2014/main" id="{3691355B-6921-41F5-AB6E-BE5675D898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4" y="2457"/>
              <a:ext cx="475" cy="457"/>
              <a:chOff x="694" y="2457"/>
              <a:chExt cx="475" cy="457"/>
            </a:xfrm>
          </p:grpSpPr>
          <p:sp>
            <p:nvSpPr>
              <p:cNvPr id="60482" name="Rectangle 11">
                <a:extLst>
                  <a:ext uri="{FF2B5EF4-FFF2-40B4-BE49-F238E27FC236}">
                    <a16:creationId xmlns:a16="http://schemas.microsoft.com/office/drawing/2014/main" id="{ABA96BDF-39FA-40D2-9EB3-26F011D95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83" name="Text Box 12">
                <a:extLst>
                  <a:ext uri="{FF2B5EF4-FFF2-40B4-BE49-F238E27FC236}">
                    <a16:creationId xmlns:a16="http://schemas.microsoft.com/office/drawing/2014/main" id="{6E71DF60-CADF-4A58-8F52-91AB3A69F5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H( )</a:t>
                </a:r>
              </a:p>
            </p:txBody>
          </p:sp>
          <p:sp>
            <p:nvSpPr>
              <p:cNvPr id="60484" name="Text Box 13">
                <a:extLst>
                  <a:ext uri="{FF2B5EF4-FFF2-40B4-BE49-F238E27FC236}">
                    <a16:creationId xmlns:a16="http://schemas.microsoft.com/office/drawing/2014/main" id="{01493808-EC51-4912-88E6-30BDCB1697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grpSp>
          <p:nvGrpSpPr>
            <p:cNvPr id="60429" name="Group 14">
              <a:extLst>
                <a:ext uri="{FF2B5EF4-FFF2-40B4-BE49-F238E27FC236}">
                  <a16:creationId xmlns:a16="http://schemas.microsoft.com/office/drawing/2014/main" id="{95A4B4D0-7218-4A81-8B50-346A32F795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0" y="2437"/>
              <a:ext cx="477" cy="466"/>
              <a:chOff x="1541" y="1971"/>
              <a:chExt cx="477" cy="466"/>
            </a:xfrm>
          </p:grpSpPr>
          <p:sp>
            <p:nvSpPr>
              <p:cNvPr id="60478" name="Rectangle 15">
                <a:extLst>
                  <a:ext uri="{FF2B5EF4-FFF2-40B4-BE49-F238E27FC236}">
                    <a16:creationId xmlns:a16="http://schemas.microsoft.com/office/drawing/2014/main" id="{E7E541B2-FB03-4AC0-8752-ED01ACD5C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79" name="Text Box 16">
                <a:extLst>
                  <a:ext uri="{FF2B5EF4-FFF2-40B4-BE49-F238E27FC236}">
                    <a16:creationId xmlns:a16="http://schemas.microsoft.com/office/drawing/2014/main" id="{86423019-56A7-4020-8620-6ADA9421DB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60480" name="Text Box 17">
                <a:extLst>
                  <a:ext uri="{FF2B5EF4-FFF2-40B4-BE49-F238E27FC236}">
                    <a16:creationId xmlns:a16="http://schemas.microsoft.com/office/drawing/2014/main" id="{22EFC6AA-F384-46FD-B573-8F0CB0357A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60481" name="Text Box 18">
                <a:extLst>
                  <a:ext uri="{FF2B5EF4-FFF2-40B4-BE49-F238E27FC236}">
                    <a16:creationId xmlns:a16="http://schemas.microsoft.com/office/drawing/2014/main" id="{92BE68FB-03A5-4F47-AEB4-DB4704DB45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grpSp>
          <p:nvGrpSpPr>
            <p:cNvPr id="60430" name="Group 19">
              <a:extLst>
                <a:ext uri="{FF2B5EF4-FFF2-40B4-BE49-F238E27FC236}">
                  <a16:creationId xmlns:a16="http://schemas.microsoft.com/office/drawing/2014/main" id="{7AD7C035-E369-4271-9D0E-6CEAEBB17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4" y="2989"/>
              <a:ext cx="410" cy="327"/>
              <a:chOff x="2935" y="1573"/>
              <a:chExt cx="410" cy="327"/>
            </a:xfrm>
          </p:grpSpPr>
          <p:sp>
            <p:nvSpPr>
              <p:cNvPr id="60476" name="Oval 20">
                <a:extLst>
                  <a:ext uri="{FF2B5EF4-FFF2-40B4-BE49-F238E27FC236}">
                    <a16:creationId xmlns:a16="http://schemas.microsoft.com/office/drawing/2014/main" id="{0DF4A91F-C3D2-47D2-A123-94F7012BB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77" name="Text Box 21">
                <a:extLst>
                  <a:ext uri="{FF2B5EF4-FFF2-40B4-BE49-F238E27FC236}">
                    <a16:creationId xmlns:a16="http://schemas.microsoft.com/office/drawing/2014/main" id="{D0CFAEC8-F71B-4A00-9A73-38473180AF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60431" name="Group 22">
              <a:extLst>
                <a:ext uri="{FF2B5EF4-FFF2-40B4-BE49-F238E27FC236}">
                  <a16:creationId xmlns:a16="http://schemas.microsoft.com/office/drawing/2014/main" id="{E9DD2D7D-B37F-4505-B8C8-305AD22F9A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0" y="2948"/>
              <a:ext cx="437" cy="327"/>
              <a:chOff x="2935" y="1546"/>
              <a:chExt cx="437" cy="327"/>
            </a:xfrm>
          </p:grpSpPr>
          <p:sp>
            <p:nvSpPr>
              <p:cNvPr id="60474" name="Oval 23">
                <a:extLst>
                  <a:ext uri="{FF2B5EF4-FFF2-40B4-BE49-F238E27FC236}">
                    <a16:creationId xmlns:a16="http://schemas.microsoft.com/office/drawing/2014/main" id="{802316D4-72B9-4920-B245-DACA5D1A7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75" name="Text Box 24">
                <a:extLst>
                  <a:ext uri="{FF2B5EF4-FFF2-40B4-BE49-F238E27FC236}">
                    <a16:creationId xmlns:a16="http://schemas.microsoft.com/office/drawing/2014/main" id="{FA169474-C8F5-4AB8-B05D-6381796818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0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0432" name="Text Box 25">
              <a:extLst>
                <a:ext uri="{FF2B5EF4-FFF2-40B4-BE49-F238E27FC236}">
                  <a16:creationId xmlns:a16="http://schemas.microsoft.com/office/drawing/2014/main" id="{D5960FBB-65D9-43F0-A387-1B6EBF1D6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6" y="2598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H(m )</a:t>
              </a:r>
            </a:p>
          </p:txBody>
        </p:sp>
        <p:grpSp>
          <p:nvGrpSpPr>
            <p:cNvPr id="60433" name="Group 26">
              <a:extLst>
                <a:ext uri="{FF2B5EF4-FFF2-40B4-BE49-F238E27FC236}">
                  <a16:creationId xmlns:a16="http://schemas.microsoft.com/office/drawing/2014/main" id="{753507B1-B18D-4D24-9910-07D09980EC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5" y="2439"/>
              <a:ext cx="715" cy="333"/>
              <a:chOff x="1778" y="2485"/>
              <a:chExt cx="715" cy="333"/>
            </a:xfrm>
          </p:grpSpPr>
          <p:sp>
            <p:nvSpPr>
              <p:cNvPr id="60472" name="Text Box 27">
                <a:extLst>
                  <a:ext uri="{FF2B5EF4-FFF2-40B4-BE49-F238E27FC236}">
                    <a16:creationId xmlns:a16="http://schemas.microsoft.com/office/drawing/2014/main" id="{45752C03-32CB-4570-97C8-B64EB45F2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(H(m))</a:t>
                </a:r>
              </a:p>
            </p:txBody>
          </p:sp>
          <p:sp>
            <p:nvSpPr>
              <p:cNvPr id="60473" name="Text Box 28">
                <a:extLst>
                  <a:ext uri="{FF2B5EF4-FFF2-40B4-BE49-F238E27FC236}">
                    <a16:creationId xmlns:a16="http://schemas.microsoft.com/office/drawing/2014/main" id="{E901F189-4913-410A-945E-6076AE87F7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0434" name="Freeform 29">
              <a:extLst>
                <a:ext uri="{FF2B5EF4-FFF2-40B4-BE49-F238E27FC236}">
                  <a16:creationId xmlns:a16="http://schemas.microsoft.com/office/drawing/2014/main" id="{448A5093-4638-4A8C-9451-334CCFBFA79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54" y="3295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971072 w 476"/>
                <a:gd name="T3" fmla="*/ 0 h 247"/>
                <a:gd name="T4" fmla="*/ 97107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35" name="Text Box 30">
              <a:extLst>
                <a:ext uri="{FF2B5EF4-FFF2-40B4-BE49-F238E27FC236}">
                  <a16:creationId xmlns:a16="http://schemas.microsoft.com/office/drawing/2014/main" id="{C9CCF114-B670-44A8-8C6D-4F0CDC826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" y="263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grpSp>
          <p:nvGrpSpPr>
            <p:cNvPr id="60436" name="Group 31">
              <a:extLst>
                <a:ext uri="{FF2B5EF4-FFF2-40B4-BE49-F238E27FC236}">
                  <a16:creationId xmlns:a16="http://schemas.microsoft.com/office/drawing/2014/main" id="{311B019E-F641-4E67-B2AF-23BA52E75B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93" y="2216"/>
              <a:ext cx="285" cy="299"/>
              <a:chOff x="2637" y="716"/>
              <a:chExt cx="285" cy="299"/>
            </a:xfrm>
          </p:grpSpPr>
          <p:sp>
            <p:nvSpPr>
              <p:cNvPr id="60470" name="Text Box 32">
                <a:extLst>
                  <a:ext uri="{FF2B5EF4-FFF2-40B4-BE49-F238E27FC236}">
                    <a16:creationId xmlns:a16="http://schemas.microsoft.com/office/drawing/2014/main" id="{3CFEE3B4-E23F-401F-8DBC-B4EEB8248E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71" name="Text Box 33">
                <a:extLst>
                  <a:ext uri="{FF2B5EF4-FFF2-40B4-BE49-F238E27FC236}">
                    <a16:creationId xmlns:a16="http://schemas.microsoft.com/office/drawing/2014/main" id="{13BB61C0-D9FC-43EC-9B65-0568B1B7C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0437" name="Line 34">
              <a:extLst>
                <a:ext uri="{FF2B5EF4-FFF2-40B4-BE49-F238E27FC236}">
                  <a16:creationId xmlns:a16="http://schemas.microsoft.com/office/drawing/2014/main" id="{57527016-916C-43BF-88D7-304763749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7" y="238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0438" name="Picture 35" descr="BS00768_[1]">
              <a:extLst>
                <a:ext uri="{FF2B5EF4-FFF2-40B4-BE49-F238E27FC236}">
                  <a16:creationId xmlns:a16="http://schemas.microsoft.com/office/drawing/2014/main" id="{811E87E7-E31B-4714-B0F2-BD44528396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493" y="22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39" name="Picture 36" descr="Alice">
              <a:extLst>
                <a:ext uri="{FF2B5EF4-FFF2-40B4-BE49-F238E27FC236}">
                  <a16:creationId xmlns:a16="http://schemas.microsoft.com/office/drawing/2014/main" id="{70C13FEE-5C51-41A3-AF9E-877239BDD1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2964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40" name="Line 37">
              <a:extLst>
                <a:ext uri="{FF2B5EF4-FFF2-40B4-BE49-F238E27FC236}">
                  <a16:creationId xmlns:a16="http://schemas.microsoft.com/office/drawing/2014/main" id="{95CBE672-9038-4A96-9D93-1704FE995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0" y="3153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41" name="Line 38">
              <a:extLst>
                <a:ext uri="{FF2B5EF4-FFF2-40B4-BE49-F238E27FC236}">
                  <a16:creationId xmlns:a16="http://schemas.microsoft.com/office/drawing/2014/main" id="{F1515B50-A007-4CDF-AD5B-DAFE5207CC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4" y="3148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0442" name="Picture 39" descr="BS00592_[1]">
              <a:extLst>
                <a:ext uri="{FF2B5EF4-FFF2-40B4-BE49-F238E27FC236}">
                  <a16:creationId xmlns:a16="http://schemas.microsoft.com/office/drawing/2014/main" id="{6CDADD42-15BB-451F-8FD2-4ECCDEA4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907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43" name="Text Box 40">
              <a:extLst>
                <a:ext uri="{FF2B5EF4-FFF2-40B4-BE49-F238E27FC236}">
                  <a16:creationId xmlns:a16="http://schemas.microsoft.com/office/drawing/2014/main" id="{5F9FB4BE-5147-403D-8D29-E37E8A4C2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125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  <p:sp>
          <p:nvSpPr>
            <p:cNvPr id="60444" name="Freeform 41">
              <a:extLst>
                <a:ext uri="{FF2B5EF4-FFF2-40B4-BE49-F238E27FC236}">
                  <a16:creationId xmlns:a16="http://schemas.microsoft.com/office/drawing/2014/main" id="{F85DDC30-8977-4B13-AB49-7750E985809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71" y="2774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45" name="Freeform 42">
              <a:extLst>
                <a:ext uri="{FF2B5EF4-FFF2-40B4-BE49-F238E27FC236}">
                  <a16:creationId xmlns:a16="http://schemas.microsoft.com/office/drawing/2014/main" id="{03ED4E6F-8E15-483C-BA47-B0F72E1F6407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685" y="330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0446" name="Picture 43" descr="Bob">
              <a:extLst>
                <a:ext uri="{FF2B5EF4-FFF2-40B4-BE49-F238E27FC236}">
                  <a16:creationId xmlns:a16="http://schemas.microsoft.com/office/drawing/2014/main" id="{0ADB3279-6684-46F8-9F25-6BF9EF277E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916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447" name="Text Box 44">
              <a:extLst>
                <a:ext uri="{FF2B5EF4-FFF2-40B4-BE49-F238E27FC236}">
                  <a16:creationId xmlns:a16="http://schemas.microsoft.com/office/drawing/2014/main" id="{2A2F7C01-BCC9-4AE4-A862-36FFA7AFA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" y="3435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grpSp>
          <p:nvGrpSpPr>
            <p:cNvPr id="60448" name="Group 45">
              <a:extLst>
                <a:ext uri="{FF2B5EF4-FFF2-40B4-BE49-F238E27FC236}">
                  <a16:creationId xmlns:a16="http://schemas.microsoft.com/office/drawing/2014/main" id="{674767DF-880E-4AC3-AD9B-C9A8430037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2" y="2424"/>
              <a:ext cx="477" cy="466"/>
              <a:chOff x="1541" y="1971"/>
              <a:chExt cx="477" cy="466"/>
            </a:xfrm>
          </p:grpSpPr>
          <p:sp>
            <p:nvSpPr>
              <p:cNvPr id="60466" name="Rectangle 46">
                <a:extLst>
                  <a:ext uri="{FF2B5EF4-FFF2-40B4-BE49-F238E27FC236}">
                    <a16:creationId xmlns:a16="http://schemas.microsoft.com/office/drawing/2014/main" id="{D873404E-5AE7-4B22-92DA-0BFB5CFF44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67" name="Text Box 47">
                <a:extLst>
                  <a:ext uri="{FF2B5EF4-FFF2-40B4-BE49-F238E27FC236}">
                    <a16:creationId xmlns:a16="http://schemas.microsoft.com/office/drawing/2014/main" id="{395F5A35-E894-453B-ABAB-5C411C526F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60468" name="Text Box 48">
                <a:extLst>
                  <a:ext uri="{FF2B5EF4-FFF2-40B4-BE49-F238E27FC236}">
                    <a16:creationId xmlns:a16="http://schemas.microsoft.com/office/drawing/2014/main" id="{6B6AD490-CECB-4790-B90A-9501C215B7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60469" name="Text Box 49">
                <a:extLst>
                  <a:ext uri="{FF2B5EF4-FFF2-40B4-BE49-F238E27FC236}">
                    <a16:creationId xmlns:a16="http://schemas.microsoft.com/office/drawing/2014/main" id="{F3254B4D-E40D-4E92-B8E5-DB7065049F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3" y="208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60449" name="Line 50">
              <a:extLst>
                <a:ext uri="{FF2B5EF4-FFF2-40B4-BE49-F238E27FC236}">
                  <a16:creationId xmlns:a16="http://schemas.microsoft.com/office/drawing/2014/main" id="{3AC007D6-3817-4E7E-8656-64D2A4BB6D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2" y="2375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0450" name="Picture 51" descr="BS00768_[1]">
              <a:extLst>
                <a:ext uri="{FF2B5EF4-FFF2-40B4-BE49-F238E27FC236}">
                  <a16:creationId xmlns:a16="http://schemas.microsoft.com/office/drawing/2014/main" id="{3AB72FE8-E451-4FB3-BADD-CA714D1396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10" y="232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451" name="Group 52">
              <a:extLst>
                <a:ext uri="{FF2B5EF4-FFF2-40B4-BE49-F238E27FC236}">
                  <a16:creationId xmlns:a16="http://schemas.microsoft.com/office/drawing/2014/main" id="{58334176-EAA1-4798-B30E-CE9EE0B36D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" y="2202"/>
              <a:ext cx="303" cy="299"/>
              <a:chOff x="2637" y="716"/>
              <a:chExt cx="303" cy="299"/>
            </a:xfrm>
          </p:grpSpPr>
          <p:sp>
            <p:nvSpPr>
              <p:cNvPr id="60464" name="Text Box 53">
                <a:extLst>
                  <a:ext uri="{FF2B5EF4-FFF2-40B4-BE49-F238E27FC236}">
                    <a16:creationId xmlns:a16="http://schemas.microsoft.com/office/drawing/2014/main" id="{4DC049C8-B248-41C1-A84C-A1ABEEE9E9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65" name="Text Box 54">
                <a:extLst>
                  <a:ext uri="{FF2B5EF4-FFF2-40B4-BE49-F238E27FC236}">
                    <a16:creationId xmlns:a16="http://schemas.microsoft.com/office/drawing/2014/main" id="{47BD7812-F2EE-4250-9DF4-63E66A4F6E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60452" name="Group 55">
              <a:extLst>
                <a:ext uri="{FF2B5EF4-FFF2-40B4-BE49-F238E27FC236}">
                  <a16:creationId xmlns:a16="http://schemas.microsoft.com/office/drawing/2014/main" id="{AE2A4600-7C04-4BB7-94FE-92486ACBC7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9" y="2434"/>
              <a:ext cx="715" cy="333"/>
              <a:chOff x="1778" y="2485"/>
              <a:chExt cx="715" cy="333"/>
            </a:xfrm>
          </p:grpSpPr>
          <p:sp>
            <p:nvSpPr>
              <p:cNvPr id="60462" name="Text Box 56">
                <a:extLst>
                  <a:ext uri="{FF2B5EF4-FFF2-40B4-BE49-F238E27FC236}">
                    <a16:creationId xmlns:a16="http://schemas.microsoft.com/office/drawing/2014/main" id="{86EAAE34-9748-4646-BBA0-D870F1BBFF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(H(m))</a:t>
                </a:r>
              </a:p>
            </p:txBody>
          </p:sp>
          <p:sp>
            <p:nvSpPr>
              <p:cNvPr id="60463" name="Text Box 57">
                <a:extLst>
                  <a:ext uri="{FF2B5EF4-FFF2-40B4-BE49-F238E27FC236}">
                    <a16:creationId xmlns:a16="http://schemas.microsoft.com/office/drawing/2014/main" id="{A76BA233-CA13-45D4-A97B-AE4D3B15C0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0453" name="Text Box 58">
              <a:extLst>
                <a:ext uri="{FF2B5EF4-FFF2-40B4-BE49-F238E27FC236}">
                  <a16:creationId xmlns:a16="http://schemas.microsoft.com/office/drawing/2014/main" id="{32A5FB8A-A2A9-41C2-8557-B30E50A45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4" y="353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grpSp>
          <p:nvGrpSpPr>
            <p:cNvPr id="60454" name="Group 59">
              <a:extLst>
                <a:ext uri="{FF2B5EF4-FFF2-40B4-BE49-F238E27FC236}">
                  <a16:creationId xmlns:a16="http://schemas.microsoft.com/office/drawing/2014/main" id="{4688086D-7D6F-46D1-8DD6-E0E0A62559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" y="3202"/>
              <a:ext cx="475" cy="457"/>
              <a:chOff x="694" y="2457"/>
              <a:chExt cx="475" cy="457"/>
            </a:xfrm>
          </p:grpSpPr>
          <p:sp>
            <p:nvSpPr>
              <p:cNvPr id="60459" name="Rectangle 60">
                <a:extLst>
                  <a:ext uri="{FF2B5EF4-FFF2-40B4-BE49-F238E27FC236}">
                    <a16:creationId xmlns:a16="http://schemas.microsoft.com/office/drawing/2014/main" id="{31CD6745-C5D3-4973-AC1A-9375AA4BD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60" name="Text Box 61">
                <a:extLst>
                  <a:ext uri="{FF2B5EF4-FFF2-40B4-BE49-F238E27FC236}">
                    <a16:creationId xmlns:a16="http://schemas.microsoft.com/office/drawing/2014/main" id="{C1FC99C1-607B-48ED-A19A-D5EBDF817C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H( )</a:t>
                </a:r>
              </a:p>
            </p:txBody>
          </p:sp>
          <p:sp>
            <p:nvSpPr>
              <p:cNvPr id="60461" name="Text Box 62">
                <a:extLst>
                  <a:ext uri="{FF2B5EF4-FFF2-40B4-BE49-F238E27FC236}">
                    <a16:creationId xmlns:a16="http://schemas.microsoft.com/office/drawing/2014/main" id="{01245A37-A33E-4E8A-B948-A224644A8A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sp>
          <p:nvSpPr>
            <p:cNvPr id="60455" name="Freeform 63">
              <a:extLst>
                <a:ext uri="{FF2B5EF4-FFF2-40B4-BE49-F238E27FC236}">
                  <a16:creationId xmlns:a16="http://schemas.microsoft.com/office/drawing/2014/main" id="{82EEA476-C39E-4DE5-B4B9-11480DF38BC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657" y="3295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0 w 476"/>
                <a:gd name="T3" fmla="*/ 0 h 247"/>
                <a:gd name="T4" fmla="*/ 0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56" name="Freeform 64">
              <a:extLst>
                <a:ext uri="{FF2B5EF4-FFF2-40B4-BE49-F238E27FC236}">
                  <a16:creationId xmlns:a16="http://schemas.microsoft.com/office/drawing/2014/main" id="{631BB9F8-EF71-44A3-B1D8-D8AA39912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4" y="2743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0 w 476"/>
                <a:gd name="T3" fmla="*/ 0 h 247"/>
                <a:gd name="T4" fmla="*/ 0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0457" name="Text Box 65">
              <a:extLst>
                <a:ext uri="{FF2B5EF4-FFF2-40B4-BE49-F238E27FC236}">
                  <a16:creationId xmlns:a16="http://schemas.microsoft.com/office/drawing/2014/main" id="{188BF466-D561-42F0-BD93-9B6C51108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9" y="347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H(m )</a:t>
              </a:r>
            </a:p>
          </p:txBody>
        </p:sp>
        <p:sp>
          <p:nvSpPr>
            <p:cNvPr id="60458" name="Text Box 66">
              <a:extLst>
                <a:ext uri="{FF2B5EF4-FFF2-40B4-BE49-F238E27FC236}">
                  <a16:creationId xmlns:a16="http://schemas.microsoft.com/office/drawing/2014/main" id="{234B6723-C2B6-4F4D-AAB7-385B04AAF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3" y="3019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compare</a:t>
              </a:r>
            </a:p>
          </p:txBody>
        </p:sp>
      </p:grpSp>
      <p:pic>
        <p:nvPicPr>
          <p:cNvPr id="60423" name="Picture 19" descr="underline_base">
            <a:extLst>
              <a:ext uri="{FF2B5EF4-FFF2-40B4-BE49-F238E27FC236}">
                <a16:creationId xmlns:a16="http://schemas.microsoft.com/office/drawing/2014/main" id="{A9163C93-CE49-40C0-8F52-AF64CC6D4EBC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>
            <a:extLst>
              <a:ext uri="{FF2B5EF4-FFF2-40B4-BE49-F238E27FC236}">
                <a16:creationId xmlns:a16="http://schemas.microsoft.com/office/drawing/2014/main" id="{CC28690C-C8EF-4FD4-B74C-9A67582945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E5F928A2-65C2-4C38-B26A-4C23AF66D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Secure e-mail </a:t>
            </a:r>
            <a:r>
              <a:rPr lang="en-US" altLang="en-US" sz="4000"/>
              <a:t>(continued)</a:t>
            </a:r>
          </a:p>
        </p:txBody>
      </p:sp>
      <p:sp>
        <p:nvSpPr>
          <p:cNvPr id="61444" name="Text Box 3">
            <a:extLst>
              <a:ext uri="{FF2B5EF4-FFF2-40B4-BE49-F238E27FC236}">
                <a16:creationId xmlns:a16="http://schemas.microsoft.com/office/drawing/2014/main" id="{8C28A59D-ACC2-48E1-AAD6-D275278D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1" y="1314451"/>
            <a:ext cx="7204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Alice wants to provide secrecy, sender authentication, </a:t>
            </a:r>
            <a:b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   message integrity.</a:t>
            </a:r>
          </a:p>
        </p:txBody>
      </p:sp>
      <p:sp>
        <p:nvSpPr>
          <p:cNvPr id="61445" name="Text Box 4">
            <a:extLst>
              <a:ext uri="{FF2B5EF4-FFF2-40B4-BE49-F238E27FC236}">
                <a16:creationId xmlns:a16="http://schemas.microsoft.com/office/drawing/2014/main" id="{5AAA0A8C-C930-47A9-B169-CB358E3FC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6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C00000"/>
                </a:solidFill>
                <a:latin typeface="Gill Sans MT" panose="020B0502020104020203" pitchFamily="34" charset="0"/>
              </a:rPr>
              <a:t>Alice uses three keys: 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her private key, Bob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0"/>
              </a:rPr>
              <a:t>s public key, newly created symmetric key</a:t>
            </a:r>
            <a:endParaRPr lang="en-US" altLang="en-US" sz="24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61446" name="Group 5">
            <a:extLst>
              <a:ext uri="{FF2B5EF4-FFF2-40B4-BE49-F238E27FC236}">
                <a16:creationId xmlns:a16="http://schemas.microsoft.com/office/drawing/2014/main" id="{B71E8D4D-37E1-40E4-9284-4E91396388A0}"/>
              </a:ext>
            </a:extLst>
          </p:cNvPr>
          <p:cNvGrpSpPr>
            <a:grpSpLocks/>
          </p:cNvGrpSpPr>
          <p:nvPr/>
        </p:nvGrpSpPr>
        <p:grpSpPr bwMode="auto">
          <a:xfrm>
            <a:off x="2547938" y="1936751"/>
            <a:ext cx="6983412" cy="3552825"/>
            <a:chOff x="819" y="1470"/>
            <a:chExt cx="4399" cy="2238"/>
          </a:xfrm>
        </p:grpSpPr>
        <p:sp>
          <p:nvSpPr>
            <p:cNvPr id="61448" name="Freeform 6">
              <a:extLst>
                <a:ext uri="{FF2B5EF4-FFF2-40B4-BE49-F238E27FC236}">
                  <a16:creationId xmlns:a16="http://schemas.microsoft.com/office/drawing/2014/main" id="{18D01349-D17B-41C7-84B2-DCAA8AFA9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4099 w 476"/>
                <a:gd name="T3" fmla="*/ 0 h 247"/>
                <a:gd name="T4" fmla="*/ 4099 w 476"/>
                <a:gd name="T5" fmla="*/ 329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49" name="Line 7">
              <a:extLst>
                <a:ext uri="{FF2B5EF4-FFF2-40B4-BE49-F238E27FC236}">
                  <a16:creationId xmlns:a16="http://schemas.microsoft.com/office/drawing/2014/main" id="{2C4ABA10-C747-4F77-873F-A6A8AF6D19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50" name="Group 8">
              <a:extLst>
                <a:ext uri="{FF2B5EF4-FFF2-40B4-BE49-F238E27FC236}">
                  <a16:creationId xmlns:a16="http://schemas.microsoft.com/office/drawing/2014/main" id="{67D1910B-F12E-48B8-86E8-B5D0EB578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61503" name="Rectangle 9">
                <a:extLst>
                  <a:ext uri="{FF2B5EF4-FFF2-40B4-BE49-F238E27FC236}">
                    <a16:creationId xmlns:a16="http://schemas.microsoft.com/office/drawing/2014/main" id="{B7816083-A798-4AFB-97CD-653433037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504" name="Text Box 10">
                <a:extLst>
                  <a:ext uri="{FF2B5EF4-FFF2-40B4-BE49-F238E27FC236}">
                    <a16:creationId xmlns:a16="http://schemas.microsoft.com/office/drawing/2014/main" id="{3D72C2A5-6D7B-436E-8B6C-EBD420CA58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H( )</a:t>
                </a:r>
              </a:p>
            </p:txBody>
          </p:sp>
          <p:sp>
            <p:nvSpPr>
              <p:cNvPr id="61505" name="Text Box 11">
                <a:extLst>
                  <a:ext uri="{FF2B5EF4-FFF2-40B4-BE49-F238E27FC236}">
                    <a16:creationId xmlns:a16="http://schemas.microsoft.com/office/drawing/2014/main" id="{28D179BD-0373-4F71-AA64-30D3CC6B91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grpSp>
          <p:nvGrpSpPr>
            <p:cNvPr id="61451" name="Group 12">
              <a:extLst>
                <a:ext uri="{FF2B5EF4-FFF2-40B4-BE49-F238E27FC236}">
                  <a16:creationId xmlns:a16="http://schemas.microsoft.com/office/drawing/2014/main" id="{106A54F1-EA80-40AC-A1AE-0A6E1DE968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61499" name="Rectangle 13">
                <a:extLst>
                  <a:ext uri="{FF2B5EF4-FFF2-40B4-BE49-F238E27FC236}">
                    <a16:creationId xmlns:a16="http://schemas.microsoft.com/office/drawing/2014/main" id="{8579BCA1-DD21-4089-AB06-3D8CBB912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500" name="Text Box 14">
                <a:extLst>
                  <a:ext uri="{FF2B5EF4-FFF2-40B4-BE49-F238E27FC236}">
                    <a16:creationId xmlns:a16="http://schemas.microsoft.com/office/drawing/2014/main" id="{9816F3D5-3CC8-45B1-AB22-F03860A21E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61501" name="Text Box 15">
                <a:extLst>
                  <a:ext uri="{FF2B5EF4-FFF2-40B4-BE49-F238E27FC236}">
                    <a16:creationId xmlns:a16="http://schemas.microsoft.com/office/drawing/2014/main" id="{EC81780C-1E39-4DE6-9A38-1746657B01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61502" name="Text Box 16">
                <a:extLst>
                  <a:ext uri="{FF2B5EF4-FFF2-40B4-BE49-F238E27FC236}">
                    <a16:creationId xmlns:a16="http://schemas.microsoft.com/office/drawing/2014/main" id="{A3E66DDE-EA0E-4641-AD7D-5250DA88BF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grpSp>
          <p:nvGrpSpPr>
            <p:cNvPr id="61452" name="Group 17">
              <a:extLst>
                <a:ext uri="{FF2B5EF4-FFF2-40B4-BE49-F238E27FC236}">
                  <a16:creationId xmlns:a16="http://schemas.microsoft.com/office/drawing/2014/main" id="{AB290B62-36CE-491F-BACA-71CC814F47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61497" name="Oval 18">
                <a:extLst>
                  <a:ext uri="{FF2B5EF4-FFF2-40B4-BE49-F238E27FC236}">
                    <a16:creationId xmlns:a16="http://schemas.microsoft.com/office/drawing/2014/main" id="{4727006A-18BE-4FC1-A229-AD1C2A951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98" name="Text Box 19">
                <a:extLst>
                  <a:ext uri="{FF2B5EF4-FFF2-40B4-BE49-F238E27FC236}">
                    <a16:creationId xmlns:a16="http://schemas.microsoft.com/office/drawing/2014/main" id="{500C1F42-71C7-496F-811C-1E26E734ED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61453" name="Group 20">
              <a:extLst>
                <a:ext uri="{FF2B5EF4-FFF2-40B4-BE49-F238E27FC236}">
                  <a16:creationId xmlns:a16="http://schemas.microsoft.com/office/drawing/2014/main" id="{51B4276A-E6E1-469F-9320-262D3731CC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61495" name="Text Box 21">
                <a:extLst>
                  <a:ext uri="{FF2B5EF4-FFF2-40B4-BE49-F238E27FC236}">
                    <a16:creationId xmlns:a16="http://schemas.microsoft.com/office/drawing/2014/main" id="{850F8811-6274-4F89-8A70-7B120A5436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(H(m))</a:t>
                </a:r>
              </a:p>
            </p:txBody>
          </p:sp>
          <p:sp>
            <p:nvSpPr>
              <p:cNvPr id="61496" name="Text Box 22">
                <a:extLst>
                  <a:ext uri="{FF2B5EF4-FFF2-40B4-BE49-F238E27FC236}">
                    <a16:creationId xmlns:a16="http://schemas.microsoft.com/office/drawing/2014/main" id="{128E8698-5C01-4569-A599-2268B724A2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1454" name="Freeform 23">
              <a:extLst>
                <a:ext uri="{FF2B5EF4-FFF2-40B4-BE49-F238E27FC236}">
                  <a16:creationId xmlns:a16="http://schemas.microsoft.com/office/drawing/2014/main" id="{50F9F4B2-337C-4D59-AACF-8272750E0E3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971072 w 476"/>
                <a:gd name="T3" fmla="*/ 0 h 247"/>
                <a:gd name="T4" fmla="*/ 97107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55" name="Text Box 24">
              <a:extLst>
                <a:ext uri="{FF2B5EF4-FFF2-40B4-BE49-F238E27FC236}">
                  <a16:creationId xmlns:a16="http://schemas.microsoft.com/office/drawing/2014/main" id="{8E9712D5-76F2-49C5-9B00-9AACBF3B6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grpSp>
          <p:nvGrpSpPr>
            <p:cNvPr id="61456" name="Group 25">
              <a:extLst>
                <a:ext uri="{FF2B5EF4-FFF2-40B4-BE49-F238E27FC236}">
                  <a16:creationId xmlns:a16="http://schemas.microsoft.com/office/drawing/2014/main" id="{08D7F82F-A72F-46FD-B08A-F9D1EE21C5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61493" name="Text Box 26">
                <a:extLst>
                  <a:ext uri="{FF2B5EF4-FFF2-40B4-BE49-F238E27FC236}">
                    <a16:creationId xmlns:a16="http://schemas.microsoft.com/office/drawing/2014/main" id="{0D2E7F14-495F-4916-BADF-C5CDB37962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94" name="Text Box 27">
                <a:extLst>
                  <a:ext uri="{FF2B5EF4-FFF2-40B4-BE49-F238E27FC236}">
                    <a16:creationId xmlns:a16="http://schemas.microsoft.com/office/drawing/2014/main" id="{16343DC5-355E-45D6-8ABD-0DD309EAB6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</p:grpSp>
        <p:sp>
          <p:nvSpPr>
            <p:cNvPr id="61457" name="Line 28">
              <a:extLst>
                <a:ext uri="{FF2B5EF4-FFF2-40B4-BE49-F238E27FC236}">
                  <a16:creationId xmlns:a16="http://schemas.microsoft.com/office/drawing/2014/main" id="{77E6B42C-B3F0-4449-9454-AF18E927B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1458" name="Picture 29" descr="BS00768_[1]">
              <a:extLst>
                <a:ext uri="{FF2B5EF4-FFF2-40B4-BE49-F238E27FC236}">
                  <a16:creationId xmlns:a16="http://schemas.microsoft.com/office/drawing/2014/main" id="{CF140512-151A-4564-8C82-E0D8FA6BC4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59" name="Picture 30" descr="Alice">
              <a:extLst>
                <a:ext uri="{FF2B5EF4-FFF2-40B4-BE49-F238E27FC236}">
                  <a16:creationId xmlns:a16="http://schemas.microsoft.com/office/drawing/2014/main" id="{F4276DC2-B56C-4D01-AA1D-6DC9F36AE2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60" name="Text Box 31">
              <a:extLst>
                <a:ext uri="{FF2B5EF4-FFF2-40B4-BE49-F238E27FC236}">
                  <a16:creationId xmlns:a16="http://schemas.microsoft.com/office/drawing/2014/main" id="{3EF277AC-1838-453C-B675-9F704F7C43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61461" name="Freeform 32">
              <a:extLst>
                <a:ext uri="{FF2B5EF4-FFF2-40B4-BE49-F238E27FC236}">
                  <a16:creationId xmlns:a16="http://schemas.microsoft.com/office/drawing/2014/main" id="{7936FAD6-75CF-481D-8A6A-2A2885D30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0 w 2135"/>
                <a:gd name="T5" fmla="*/ 0 h 1662"/>
                <a:gd name="T6" fmla="*/ 1 w 2135"/>
                <a:gd name="T7" fmla="*/ 0 h 1662"/>
                <a:gd name="T8" fmla="*/ 1 w 2135"/>
                <a:gd name="T9" fmla="*/ 0 h 1662"/>
                <a:gd name="T10" fmla="*/ 1 w 2135"/>
                <a:gd name="T11" fmla="*/ 0 h 1662"/>
                <a:gd name="T12" fmla="*/ 1 w 2135"/>
                <a:gd name="T13" fmla="*/ 0 h 1662"/>
                <a:gd name="T14" fmla="*/ 0 w 2135"/>
                <a:gd name="T15" fmla="*/ 0 h 1662"/>
                <a:gd name="T16" fmla="*/ 0 w 2135"/>
                <a:gd name="T17" fmla="*/ 0 h 1662"/>
                <a:gd name="T18" fmla="*/ 0 w 2135"/>
                <a:gd name="T19" fmla="*/ 0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62" name="Line 33">
              <a:extLst>
                <a:ext uri="{FF2B5EF4-FFF2-40B4-BE49-F238E27FC236}">
                  <a16:creationId xmlns:a16="http://schemas.microsoft.com/office/drawing/2014/main" id="{CF375060-311B-4402-9D7A-F42B78B27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1463" name="Picture 34" descr="BS00768_[1]">
              <a:extLst>
                <a:ext uri="{FF2B5EF4-FFF2-40B4-BE49-F238E27FC236}">
                  <a16:creationId xmlns:a16="http://schemas.microsoft.com/office/drawing/2014/main" id="{2E6EF8A9-F96D-429B-810E-B8EF493F04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64" name="Picture 35" descr="BS00592_[1]">
              <a:extLst>
                <a:ext uri="{FF2B5EF4-FFF2-40B4-BE49-F238E27FC236}">
                  <a16:creationId xmlns:a16="http://schemas.microsoft.com/office/drawing/2014/main" id="{D50CF5A9-8A42-40BC-9F47-BF8C4E45F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465" name="Group 36">
              <a:extLst>
                <a:ext uri="{FF2B5EF4-FFF2-40B4-BE49-F238E27FC236}">
                  <a16:creationId xmlns:a16="http://schemas.microsoft.com/office/drawing/2014/main" id="{63F87770-B069-4ED3-B5A0-4E55FC9E7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61490" name="Rectangle 37">
                <a:extLst>
                  <a:ext uri="{FF2B5EF4-FFF2-40B4-BE49-F238E27FC236}">
                    <a16:creationId xmlns:a16="http://schemas.microsoft.com/office/drawing/2014/main" id="{986BEB55-8B11-45DE-8FC2-483FC6506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91" name="Text Box 38">
                <a:extLst>
                  <a:ext uri="{FF2B5EF4-FFF2-40B4-BE49-F238E27FC236}">
                    <a16:creationId xmlns:a16="http://schemas.microsoft.com/office/drawing/2014/main" id="{234197F5-4CA7-4055-9D42-70A9B58293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61492" name="Text Box 39">
                <a:extLst>
                  <a:ext uri="{FF2B5EF4-FFF2-40B4-BE49-F238E27FC236}">
                    <a16:creationId xmlns:a16="http://schemas.microsoft.com/office/drawing/2014/main" id="{F78670FD-F8B4-4759-A487-50A33FAA27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p:grpSp>
        <p:grpSp>
          <p:nvGrpSpPr>
            <p:cNvPr id="61466" name="Group 40">
              <a:extLst>
                <a:ext uri="{FF2B5EF4-FFF2-40B4-BE49-F238E27FC236}">
                  <a16:creationId xmlns:a16="http://schemas.microsoft.com/office/drawing/2014/main" id="{BA030373-9DC0-45F4-84CC-C54A66E493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61486" name="Rectangle 41">
                <a:extLst>
                  <a:ext uri="{FF2B5EF4-FFF2-40B4-BE49-F238E27FC236}">
                    <a16:creationId xmlns:a16="http://schemas.microsoft.com/office/drawing/2014/main" id="{CA88D29C-7B2A-476F-B9AA-7229EC481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87" name="Text Box 42">
                <a:extLst>
                  <a:ext uri="{FF2B5EF4-FFF2-40B4-BE49-F238E27FC236}">
                    <a16:creationId xmlns:a16="http://schemas.microsoft.com/office/drawing/2014/main" id="{B33F3886-38E9-4A33-B909-3F82F6B02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)</a:t>
                </a:r>
              </a:p>
            </p:txBody>
          </p:sp>
          <p:sp>
            <p:nvSpPr>
              <p:cNvPr id="61488" name="Text Box 43">
                <a:extLst>
                  <a:ext uri="{FF2B5EF4-FFF2-40B4-BE49-F238E27FC236}">
                    <a16:creationId xmlns:a16="http://schemas.microsoft.com/office/drawing/2014/main" id="{F7FFE32E-0576-4600-9998-FEB9E80889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4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61489" name="Text Box 44">
                <a:extLst>
                  <a:ext uri="{FF2B5EF4-FFF2-40B4-BE49-F238E27FC236}">
                    <a16:creationId xmlns:a16="http://schemas.microsoft.com/office/drawing/2014/main" id="{F0E00DB8-3F0D-4CF6-BD92-EC76398FE2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grpSp>
          <p:nvGrpSpPr>
            <p:cNvPr id="61467" name="Group 45">
              <a:extLst>
                <a:ext uri="{FF2B5EF4-FFF2-40B4-BE49-F238E27FC236}">
                  <a16:creationId xmlns:a16="http://schemas.microsoft.com/office/drawing/2014/main" id="{439BAF8F-8AEB-4A59-83B9-F86DF25337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61484" name="Oval 46">
                <a:extLst>
                  <a:ext uri="{FF2B5EF4-FFF2-40B4-BE49-F238E27FC236}">
                    <a16:creationId xmlns:a16="http://schemas.microsoft.com/office/drawing/2014/main" id="{5AA109BC-6B18-428D-A29A-C7888AB444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85" name="Text Box 47">
                <a:extLst>
                  <a:ext uri="{FF2B5EF4-FFF2-40B4-BE49-F238E27FC236}">
                    <a16:creationId xmlns:a16="http://schemas.microsoft.com/office/drawing/2014/main" id="{EF260FE8-4E20-4D3A-BFD4-987246A8B9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61468" name="Line 48">
              <a:extLst>
                <a:ext uri="{FF2B5EF4-FFF2-40B4-BE49-F238E27FC236}">
                  <a16:creationId xmlns:a16="http://schemas.microsoft.com/office/drawing/2014/main" id="{24CA335A-4016-4335-9616-87C9EE3F6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69" name="Group 49">
              <a:extLst>
                <a:ext uri="{FF2B5EF4-FFF2-40B4-BE49-F238E27FC236}">
                  <a16:creationId xmlns:a16="http://schemas.microsoft.com/office/drawing/2014/main" id="{EB8FF5FA-31EE-4E41-B9BA-23F82DB644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61482" name="Text Box 50">
                <a:extLst>
                  <a:ext uri="{FF2B5EF4-FFF2-40B4-BE49-F238E27FC236}">
                    <a16:creationId xmlns:a16="http://schemas.microsoft.com/office/drawing/2014/main" id="{EC595C16-D1E4-4618-8216-B4C538BDC6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</p:txBody>
          </p:sp>
          <p:sp>
            <p:nvSpPr>
              <p:cNvPr id="61483" name="Text Box 51">
                <a:extLst>
                  <a:ext uri="{FF2B5EF4-FFF2-40B4-BE49-F238E27FC236}">
                    <a16:creationId xmlns:a16="http://schemas.microsoft.com/office/drawing/2014/main" id="{BE997897-5A88-490A-8A28-F338781E78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61470" name="Freeform 52">
              <a:extLst>
                <a:ext uri="{FF2B5EF4-FFF2-40B4-BE49-F238E27FC236}">
                  <a16:creationId xmlns:a16="http://schemas.microsoft.com/office/drawing/2014/main" id="{4536668A-D8AC-4A28-AE64-719650ECB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71" name="Freeform 53">
              <a:extLst>
                <a:ext uri="{FF2B5EF4-FFF2-40B4-BE49-F238E27FC236}">
                  <a16:creationId xmlns:a16="http://schemas.microsoft.com/office/drawing/2014/main" id="{03BCE981-6DD4-4D14-BC8B-DDD2B699311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72" name="Text Box 54">
              <a:extLst>
                <a:ext uri="{FF2B5EF4-FFF2-40B4-BE49-F238E27FC236}">
                  <a16:creationId xmlns:a16="http://schemas.microsoft.com/office/drawing/2014/main" id="{2389C4D7-A93E-4645-B0EB-FCE13D9E9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61473" name="Line 55">
              <a:extLst>
                <a:ext uri="{FF2B5EF4-FFF2-40B4-BE49-F238E27FC236}">
                  <a16:creationId xmlns:a16="http://schemas.microsoft.com/office/drawing/2014/main" id="{51ABA88E-079B-4398-8A5B-91B4012CB4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1474" name="Group 56">
              <a:extLst>
                <a:ext uri="{FF2B5EF4-FFF2-40B4-BE49-F238E27FC236}">
                  <a16:creationId xmlns:a16="http://schemas.microsoft.com/office/drawing/2014/main" id="{E507F08C-9C64-4DE0-9954-C6BFCF15FA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61480" name="Text Box 57">
                <a:extLst>
                  <a:ext uri="{FF2B5EF4-FFF2-40B4-BE49-F238E27FC236}">
                    <a16:creationId xmlns:a16="http://schemas.microsoft.com/office/drawing/2014/main" id="{A6D609EE-35BD-4E73-9E41-3F545901C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baseline="-250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81" name="Text Box 58">
                <a:extLst>
                  <a:ext uri="{FF2B5EF4-FFF2-40B4-BE49-F238E27FC236}">
                    <a16:creationId xmlns:a16="http://schemas.microsoft.com/office/drawing/2014/main" id="{7CEB4520-E1B9-4939-9C84-DC9E4ADBC9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</p:grpSp>
        <p:sp>
          <p:nvSpPr>
            <p:cNvPr id="61475" name="Line 59">
              <a:extLst>
                <a:ext uri="{FF2B5EF4-FFF2-40B4-BE49-F238E27FC236}">
                  <a16:creationId xmlns:a16="http://schemas.microsoft.com/office/drawing/2014/main" id="{469A4092-A3C5-45C4-ACBF-D779489906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pic>
          <p:nvPicPr>
            <p:cNvPr id="61476" name="Picture 60" descr="BS00768_[1]">
              <a:extLst>
                <a:ext uri="{FF2B5EF4-FFF2-40B4-BE49-F238E27FC236}">
                  <a16:creationId xmlns:a16="http://schemas.microsoft.com/office/drawing/2014/main" id="{C6339C6A-530C-4A40-BCFD-88507B3AA9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77" name="Line 61">
              <a:extLst>
                <a:ext uri="{FF2B5EF4-FFF2-40B4-BE49-F238E27FC236}">
                  <a16:creationId xmlns:a16="http://schemas.microsoft.com/office/drawing/2014/main" id="{C882BE74-11AA-453E-8643-EFF01979AC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sp>
          <p:nvSpPr>
            <p:cNvPr id="61478" name="Text Box 62">
              <a:extLst>
                <a:ext uri="{FF2B5EF4-FFF2-40B4-BE49-F238E27FC236}">
                  <a16:creationId xmlns:a16="http://schemas.microsoft.com/office/drawing/2014/main" id="{BED0FEB6-D82A-4671-AACB-4695C4E81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Internet</a:t>
              </a:r>
            </a:p>
          </p:txBody>
        </p:sp>
        <p:sp>
          <p:nvSpPr>
            <p:cNvPr id="61479" name="Text Box 63">
              <a:extLst>
                <a:ext uri="{FF2B5EF4-FFF2-40B4-BE49-F238E27FC236}">
                  <a16:creationId xmlns:a16="http://schemas.microsoft.com/office/drawing/2014/main" id="{CEC29A87-9F5E-4D57-A03B-188E1094B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</p:grpSp>
      <p:pic>
        <p:nvPicPr>
          <p:cNvPr id="61447" name="Picture 19" descr="underline_base">
            <a:extLst>
              <a:ext uri="{FF2B5EF4-FFF2-40B4-BE49-F238E27FC236}">
                <a16:creationId xmlns:a16="http://schemas.microsoft.com/office/drawing/2014/main" id="{F7867B57-D1DD-4940-8071-0E1117383A8A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>
            <a:extLst>
              <a:ext uri="{FF2B5EF4-FFF2-40B4-BE49-F238E27FC236}">
                <a16:creationId xmlns:a16="http://schemas.microsoft.com/office/drawing/2014/main" id="{994F3771-7B00-45F8-8BBF-5F55DFA524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D877CE30-0916-4EA4-A266-2340F2287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7225" y="141288"/>
            <a:ext cx="7772400" cy="1143000"/>
          </a:xfrm>
        </p:spPr>
        <p:txBody>
          <a:bodyPr/>
          <a:lstStyle/>
          <a:p>
            <a:r>
              <a:rPr lang="en-US" altLang="en-US"/>
              <a:t>Prerequisite: modular arithmetic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565EB49-ECB5-4A48-B2F7-96D069E38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7924800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/>
              <a:t>x mod n = remainder of x when divide by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/>
              <a:t>facts: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en-US">
                <a:solidFill>
                  <a:srgbClr val="000099"/>
                </a:solidFill>
              </a:rPr>
              <a:t>[(a mod n) + (b mod n)] mod n = (a+b) mod n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en-US">
                <a:solidFill>
                  <a:srgbClr val="000099"/>
                </a:solidFill>
              </a:rPr>
              <a:t>[(a mod n) - (b mod n)] mod n = (a-b) mod n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en-US">
                <a:solidFill>
                  <a:srgbClr val="000099"/>
                </a:solidFill>
              </a:rPr>
              <a:t>[(a mod n) * (b mod n)] mod n = (a*b) mod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/>
              <a:t>thus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en-US"/>
              <a:t>      </a:t>
            </a:r>
            <a:r>
              <a:rPr lang="en-US" altLang="en-US">
                <a:solidFill>
                  <a:srgbClr val="000099"/>
                </a:solidFill>
              </a:rPr>
              <a:t>(a mod n)</a:t>
            </a:r>
            <a:r>
              <a:rPr lang="en-US" altLang="en-US" baseline="30000">
                <a:solidFill>
                  <a:srgbClr val="000099"/>
                </a:solidFill>
              </a:rPr>
              <a:t>d</a:t>
            </a:r>
            <a:r>
              <a:rPr lang="en-US" altLang="en-US">
                <a:solidFill>
                  <a:srgbClr val="000099"/>
                </a:solidFill>
              </a:rPr>
              <a:t> mod n = a</a:t>
            </a:r>
            <a:r>
              <a:rPr lang="en-US" altLang="en-US" baseline="30000">
                <a:solidFill>
                  <a:srgbClr val="000099"/>
                </a:solidFill>
              </a:rPr>
              <a:t>d</a:t>
            </a:r>
            <a:r>
              <a:rPr lang="en-US" altLang="en-US">
                <a:solidFill>
                  <a:srgbClr val="000099"/>
                </a:solidFill>
              </a:rPr>
              <a:t> mod n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/>
              <a:t>example: x=14, n=10, d=2:</a:t>
            </a:r>
            <a:br>
              <a:rPr lang="en-US" altLang="en-US"/>
            </a:br>
            <a:r>
              <a:rPr lang="en-US" altLang="en-US"/>
              <a:t>(x mod n)</a:t>
            </a:r>
            <a:r>
              <a:rPr lang="en-US" altLang="en-US" baseline="30000"/>
              <a:t>d</a:t>
            </a:r>
            <a:r>
              <a:rPr lang="en-US" altLang="en-US"/>
              <a:t> mod n = 4</a:t>
            </a:r>
            <a:r>
              <a:rPr lang="en-US" altLang="en-US" baseline="30000"/>
              <a:t>2</a:t>
            </a:r>
            <a:r>
              <a:rPr lang="en-US" altLang="en-US"/>
              <a:t> mod 10 = 6</a:t>
            </a:r>
            <a:br>
              <a:rPr lang="en-US" altLang="en-US"/>
            </a:br>
            <a:r>
              <a:rPr lang="en-US" altLang="en-US"/>
              <a:t>x</a:t>
            </a:r>
            <a:r>
              <a:rPr lang="en-US" altLang="en-US" baseline="30000"/>
              <a:t>d</a:t>
            </a:r>
            <a:r>
              <a:rPr lang="en-US" altLang="en-US"/>
              <a:t> = 14</a:t>
            </a:r>
            <a:r>
              <a:rPr lang="en-US" altLang="en-US" baseline="30000"/>
              <a:t>2</a:t>
            </a:r>
            <a:r>
              <a:rPr lang="en-US" altLang="en-US"/>
              <a:t> = 196   x</a:t>
            </a:r>
            <a:r>
              <a:rPr lang="en-US" altLang="en-US" baseline="30000"/>
              <a:t>d</a:t>
            </a:r>
            <a:r>
              <a:rPr lang="en-US" altLang="en-US"/>
              <a:t> mod 10  = 6 </a:t>
            </a:r>
          </a:p>
        </p:txBody>
      </p:sp>
      <p:pic>
        <p:nvPicPr>
          <p:cNvPr id="21509" name="Picture 15" descr="underline_base">
            <a:extLst>
              <a:ext uri="{FF2B5EF4-FFF2-40B4-BE49-F238E27FC236}">
                <a16:creationId xmlns:a16="http://schemas.microsoft.com/office/drawing/2014/main" id="{2CE378DC-C78D-4BA4-810D-81A7CF06865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1" y="931864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>
            <a:extLst>
              <a:ext uri="{FF2B5EF4-FFF2-40B4-BE49-F238E27FC236}">
                <a16:creationId xmlns:a16="http://schemas.microsoft.com/office/drawing/2014/main" id="{7FCB5E87-4AF7-4AB8-A3E0-D824AC47476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89B9487-E228-4231-8F28-098A2FCA1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RSA: getting ready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C310028-F28E-4F15-84F6-51B95478D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message: just a bit pattern</a:t>
            </a:r>
          </a:p>
          <a:p>
            <a:r>
              <a:rPr lang="en-US" altLang="en-US" sz="2400"/>
              <a:t>bit pattern can be uniquely represented by an integer number </a:t>
            </a:r>
          </a:p>
          <a:p>
            <a:r>
              <a:rPr lang="en-US" altLang="en-US" sz="2400"/>
              <a:t>thus, encrypting a message is equivalent to encrypting a number.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00000"/>
                </a:solidFill>
              </a:rPr>
              <a:t>example:</a:t>
            </a:r>
          </a:p>
          <a:p>
            <a:r>
              <a:rPr lang="en-US" altLang="en-US" sz="2400"/>
              <a:t>m= 10010001 . This message is uniquely represented by the decimal number 145. </a:t>
            </a:r>
          </a:p>
          <a:p>
            <a:r>
              <a:rPr lang="en-US" altLang="en-US" sz="2400"/>
              <a:t>to encrypt m, we encrypt the corresponding number, which gives a new number (the ciphertext).</a:t>
            </a:r>
          </a:p>
        </p:txBody>
      </p:sp>
      <p:pic>
        <p:nvPicPr>
          <p:cNvPr id="22533" name="Picture 22" descr="underline_base">
            <a:extLst>
              <a:ext uri="{FF2B5EF4-FFF2-40B4-BE49-F238E27FC236}">
                <a16:creationId xmlns:a16="http://schemas.microsoft.com/office/drawing/2014/main" id="{C65674BD-914E-42B4-81BB-F41EAF44612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3" y="10445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E0D628FB-0C30-4B9B-B0F5-19716A8C68D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65AE39C-234D-4304-B64D-181E91BE3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8338" y="98425"/>
            <a:ext cx="7772400" cy="1143000"/>
          </a:xfrm>
        </p:spPr>
        <p:txBody>
          <a:bodyPr/>
          <a:lstStyle/>
          <a:p>
            <a:r>
              <a:rPr lang="en-US" altLang="en-US" sz="3600"/>
              <a:t>RSA: Creating public/private key pair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8057C35C-0480-44CE-A044-0F5A44C8A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476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1.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choose two large prime numbers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p, q.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  (e.g., 1024 bits each)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1D60457A-F7E4-4FC5-9BDB-24BC568D0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386014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2.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compute 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n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= pq,  z = (p-1)(q-1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925E446F-ABDD-475C-8D42-6303C700D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3055939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3.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choose 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e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 (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with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 e&lt;n)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that has no common factors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   with z (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e, z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are </a:t>
            </a:r>
            <a:r>
              <a:rPr lang="ja-JP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relatively prime</a:t>
            </a:r>
            <a:r>
              <a:rPr lang="ja-JP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Gill Sans MT" panose="020B0502020104020203" pitchFamily="34" charset="0"/>
              </a:rPr>
              <a:t>).</a:t>
            </a:r>
            <a:endParaRPr lang="en-US" altLang="en-US" sz="28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B215FEBA-4FA3-4633-A769-81F063138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476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4.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choose 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d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such that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ed-1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is  exactly divisible by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z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   (in other words: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ed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mod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z  = 1 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).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C2DE3ADB-F4C4-452D-B70C-8A7C0083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588" y="5156201"/>
            <a:ext cx="574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5.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public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key is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n,e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).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private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key is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n,d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).</a:t>
            </a:r>
          </a:p>
        </p:txBody>
      </p:sp>
      <p:grpSp>
        <p:nvGrpSpPr>
          <p:cNvPr id="23561" name="Group 8">
            <a:extLst>
              <a:ext uri="{FF2B5EF4-FFF2-40B4-BE49-F238E27FC236}">
                <a16:creationId xmlns:a16="http://schemas.microsoft.com/office/drawing/2014/main" id="{89E3FAC5-89BE-4DF3-8F98-BFF47EF0C44E}"/>
              </a:ext>
            </a:extLst>
          </p:cNvPr>
          <p:cNvGrpSpPr>
            <a:grpSpLocks/>
          </p:cNvGrpSpPr>
          <p:nvPr/>
        </p:nvGrpSpPr>
        <p:grpSpPr bwMode="auto">
          <a:xfrm>
            <a:off x="4462464" y="5684839"/>
            <a:ext cx="612775" cy="708025"/>
            <a:chOff x="1748" y="3628"/>
            <a:chExt cx="386" cy="446"/>
          </a:xfrm>
        </p:grpSpPr>
        <p:sp>
          <p:nvSpPr>
            <p:cNvPr id="23569" name="Text Box 9">
              <a:extLst>
                <a:ext uri="{FF2B5EF4-FFF2-40B4-BE49-F238E27FC236}">
                  <a16:creationId xmlns:a16="http://schemas.microsoft.com/office/drawing/2014/main" id="{1774FE2B-5AFD-4C2D-A289-1B962B4DC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3570" name="Text Box 10">
              <a:extLst>
                <a:ext uri="{FF2B5EF4-FFF2-40B4-BE49-F238E27FC236}">
                  <a16:creationId xmlns:a16="http://schemas.microsoft.com/office/drawing/2014/main" id="{776A8832-8584-4B8F-9E79-E0CB7C261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3571" name="Text Box 11">
              <a:extLst>
                <a:ext uri="{FF2B5EF4-FFF2-40B4-BE49-F238E27FC236}">
                  <a16:creationId xmlns:a16="http://schemas.microsoft.com/office/drawing/2014/main" id="{3E025996-F25E-451B-A18D-AEB1FA7518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</a:p>
          </p:txBody>
        </p:sp>
      </p:grpSp>
      <p:grpSp>
        <p:nvGrpSpPr>
          <p:cNvPr id="23562" name="Group 12">
            <a:extLst>
              <a:ext uri="{FF2B5EF4-FFF2-40B4-BE49-F238E27FC236}">
                <a16:creationId xmlns:a16="http://schemas.microsoft.com/office/drawing/2014/main" id="{D8FA715B-2D28-410F-A281-7C561AC1C5B7}"/>
              </a:ext>
            </a:extLst>
          </p:cNvPr>
          <p:cNvGrpSpPr>
            <a:grpSpLocks/>
          </p:cNvGrpSpPr>
          <p:nvPr/>
        </p:nvGrpSpPr>
        <p:grpSpPr bwMode="auto">
          <a:xfrm>
            <a:off x="7229476" y="5676901"/>
            <a:ext cx="612775" cy="708025"/>
            <a:chOff x="1748" y="3628"/>
            <a:chExt cx="386" cy="446"/>
          </a:xfrm>
        </p:grpSpPr>
        <p:sp>
          <p:nvSpPr>
            <p:cNvPr id="23566" name="Text Box 13">
              <a:extLst>
                <a:ext uri="{FF2B5EF4-FFF2-40B4-BE49-F238E27FC236}">
                  <a16:creationId xmlns:a16="http://schemas.microsoft.com/office/drawing/2014/main" id="{E506611A-085D-4BD6-B4E2-D08E47FEE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3567" name="Text Box 14">
              <a:extLst>
                <a:ext uri="{FF2B5EF4-FFF2-40B4-BE49-F238E27FC236}">
                  <a16:creationId xmlns:a16="http://schemas.microsoft.com/office/drawing/2014/main" id="{A9450468-6DA4-4439-9AF5-EF83AD2F1E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3568" name="Text Box 15">
              <a:extLst>
                <a:ext uri="{FF2B5EF4-FFF2-40B4-BE49-F238E27FC236}">
                  <a16:creationId xmlns:a16="http://schemas.microsoft.com/office/drawing/2014/main" id="{F5473FA8-AC3D-4E25-9333-974C36FA2E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23563" name="AutoShape 16">
            <a:extLst>
              <a:ext uri="{FF2B5EF4-FFF2-40B4-BE49-F238E27FC236}">
                <a16:creationId xmlns:a16="http://schemas.microsoft.com/office/drawing/2014/main" id="{4154422F-A2DB-4464-9E51-118381DBD29C}"/>
              </a:ext>
            </a:extLst>
          </p:cNvPr>
          <p:cNvSpPr>
            <a:spLocks/>
          </p:cNvSpPr>
          <p:nvPr/>
        </p:nvSpPr>
        <p:spPr bwMode="auto">
          <a:xfrm rot="5400000">
            <a:off x="4588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64" name="AutoShape 17">
            <a:extLst>
              <a:ext uri="{FF2B5EF4-FFF2-40B4-BE49-F238E27FC236}">
                <a16:creationId xmlns:a16="http://schemas.microsoft.com/office/drawing/2014/main" id="{84A211D1-51E4-43E0-8406-6659EA2E5481}"/>
              </a:ext>
            </a:extLst>
          </p:cNvPr>
          <p:cNvSpPr>
            <a:spLocks/>
          </p:cNvSpPr>
          <p:nvPr/>
        </p:nvSpPr>
        <p:spPr bwMode="auto">
          <a:xfrm rot="5400000">
            <a:off x="7368382" y="5317332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23565" name="Picture 16" descr="underline_base">
            <a:extLst>
              <a:ext uri="{FF2B5EF4-FFF2-40B4-BE49-F238E27FC236}">
                <a16:creationId xmlns:a16="http://schemas.microsoft.com/office/drawing/2014/main" id="{22993B9C-9F54-4763-910F-74D6A02D52F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>
            <a:extLst>
              <a:ext uri="{FF2B5EF4-FFF2-40B4-BE49-F238E27FC236}">
                <a16:creationId xmlns:a16="http://schemas.microsoft.com/office/drawing/2014/main" id="{9A47A407-029D-4D1B-AABD-0EC3E0EA8C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6190B93-B421-466E-A299-68AA31877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RSA: encryption, decryption</a:t>
            </a:r>
          </a:p>
        </p:txBody>
      </p:sp>
      <p:sp>
        <p:nvSpPr>
          <p:cNvPr id="24580" name="Text Box 3">
            <a:extLst>
              <a:ext uri="{FF2B5EF4-FFF2-40B4-BE49-F238E27FC236}">
                <a16:creationId xmlns:a16="http://schemas.microsoft.com/office/drawing/2014/main" id="{6A10636C-562A-4D28-91D4-AC300A191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75" y="1500189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0.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 given (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n,e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) and (</a:t>
            </a: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n,d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) as computed above</a:t>
            </a:r>
          </a:p>
        </p:txBody>
      </p:sp>
      <p:grpSp>
        <p:nvGrpSpPr>
          <p:cNvPr id="24581" name="Group 4">
            <a:extLst>
              <a:ext uri="{FF2B5EF4-FFF2-40B4-BE49-F238E27FC236}">
                <a16:creationId xmlns:a16="http://schemas.microsoft.com/office/drawing/2014/main" id="{9454E69A-29AA-487F-B350-17004C60C994}"/>
              </a:ext>
            </a:extLst>
          </p:cNvPr>
          <p:cNvGrpSpPr>
            <a:grpSpLocks/>
          </p:cNvGrpSpPr>
          <p:nvPr/>
        </p:nvGrpSpPr>
        <p:grpSpPr bwMode="auto">
          <a:xfrm>
            <a:off x="2193926" y="2179639"/>
            <a:ext cx="6024563" cy="1031875"/>
            <a:chOff x="407" y="1521"/>
            <a:chExt cx="3795" cy="650"/>
          </a:xfrm>
        </p:grpSpPr>
        <p:sp>
          <p:nvSpPr>
            <p:cNvPr id="24596" name="Text Box 5">
              <a:extLst>
                <a:ext uri="{FF2B5EF4-FFF2-40B4-BE49-F238E27FC236}">
                  <a16:creationId xmlns:a16="http://schemas.microsoft.com/office/drawing/2014/main" id="{39DD2220-4949-4556-A49B-D3F784BEF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000099"/>
                  </a:solidFill>
                  <a:latin typeface="Gill Sans MT" panose="020B0502020104020203" pitchFamily="34" charset="0"/>
                </a:rPr>
                <a:t>1.</a:t>
              </a:r>
              <a:r>
                <a:rPr lang="en-US" altLang="en-US" sz="2800">
                  <a:solidFill>
                    <a:srgbClr val="000000"/>
                  </a:solidFill>
                  <a:latin typeface="Gill Sans MT" panose="020B0502020104020203" pitchFamily="34" charset="0"/>
                </a:rPr>
                <a:t> to encrypt message </a:t>
              </a:r>
              <a:r>
                <a:rPr lang="en-US" altLang="en-US" sz="2800" i="1">
                  <a:solidFill>
                    <a:srgbClr val="000000"/>
                  </a:solidFill>
                  <a:latin typeface="Gill Sans MT" panose="020B0502020104020203" pitchFamily="34" charset="0"/>
                </a:rPr>
                <a:t>m (&lt;n)</a:t>
              </a:r>
              <a:r>
                <a:rPr lang="en-US" altLang="en-US" sz="2800">
                  <a:solidFill>
                    <a:srgbClr val="000000"/>
                  </a:solidFill>
                  <a:latin typeface="Gill Sans MT" panose="020B0502020104020203" pitchFamily="34" charset="0"/>
                </a:rPr>
                <a:t>, compute</a:t>
              </a:r>
            </a:p>
          </p:txBody>
        </p:sp>
        <p:grpSp>
          <p:nvGrpSpPr>
            <p:cNvPr id="24597" name="Group 6">
              <a:extLst>
                <a:ext uri="{FF2B5EF4-FFF2-40B4-BE49-F238E27FC236}">
                  <a16:creationId xmlns:a16="http://schemas.microsoft.com/office/drawing/2014/main" id="{C3454DC4-E0D9-484F-92DF-12A2F3923C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24601" name="Text Box 7">
                <a:extLst>
                  <a:ext uri="{FF2B5EF4-FFF2-40B4-BE49-F238E27FC236}">
                    <a16:creationId xmlns:a16="http://schemas.microsoft.com/office/drawing/2014/main" id="{A068A9DC-57EF-405C-ADFD-328179956A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 i="1">
                    <a:solidFill>
                      <a:srgbClr val="C00000"/>
                    </a:solidFill>
                    <a:latin typeface="Gill Sans MT" panose="020B0502020104020203" pitchFamily="34" charset="0"/>
                  </a:rPr>
                  <a:t>c = m   </a:t>
                </a:r>
                <a:r>
                  <a:rPr lang="en-US" altLang="en-US" sz="2800">
                    <a:solidFill>
                      <a:srgbClr val="C00000"/>
                    </a:solidFill>
                    <a:latin typeface="Gill Sans MT" panose="020B0502020104020203" pitchFamily="34" charset="0"/>
                  </a:rPr>
                  <a:t>mod</a:t>
                </a:r>
                <a:r>
                  <a:rPr lang="en-US" altLang="en-US" sz="2800" i="1">
                    <a:solidFill>
                      <a:srgbClr val="C00000"/>
                    </a:solidFill>
                    <a:latin typeface="Gill Sans MT" panose="020B0502020104020203" pitchFamily="34" charset="0"/>
                  </a:rPr>
                  <a:t>  n</a:t>
                </a:r>
              </a:p>
            </p:txBody>
          </p:sp>
          <p:sp>
            <p:nvSpPr>
              <p:cNvPr id="24602" name="Text Box 8">
                <a:extLst>
                  <a:ext uri="{FF2B5EF4-FFF2-40B4-BE49-F238E27FC236}">
                    <a16:creationId xmlns:a16="http://schemas.microsoft.com/office/drawing/2014/main" id="{407F4BA2-B381-42C5-A5A7-E53942DD24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 i="1">
                    <a:solidFill>
                      <a:srgbClr val="C00000"/>
                    </a:solidFill>
                    <a:latin typeface="Gill Sans MT" panose="020B0502020104020203" pitchFamily="34" charset="0"/>
                  </a:rPr>
                  <a:t>e</a:t>
                </a:r>
              </a:p>
            </p:txBody>
          </p:sp>
        </p:grpSp>
        <p:grpSp>
          <p:nvGrpSpPr>
            <p:cNvPr id="24598" name="Group 9">
              <a:extLst>
                <a:ext uri="{FF2B5EF4-FFF2-40B4-BE49-F238E27FC236}">
                  <a16:creationId xmlns:a16="http://schemas.microsoft.com/office/drawing/2014/main" id="{EB2507E5-3B8B-407C-9960-978CF9E670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24599" name="Text Box 10">
                <a:extLst>
                  <a:ext uri="{FF2B5EF4-FFF2-40B4-BE49-F238E27FC236}">
                    <a16:creationId xmlns:a16="http://schemas.microsoft.com/office/drawing/2014/main" id="{36FA8076-F4C1-4D4B-B36B-75B6B63399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800">
                  <a:solidFill>
                    <a:srgbClr val="000000"/>
                  </a:solidFill>
                  <a:latin typeface="Gill Sans MT" panose="020B0502020104020203" pitchFamily="34" charset="0"/>
                </a:endParaRPr>
              </a:p>
            </p:txBody>
          </p:sp>
          <p:sp>
            <p:nvSpPr>
              <p:cNvPr id="24600" name="Text Box 11">
                <a:extLst>
                  <a:ext uri="{FF2B5EF4-FFF2-40B4-BE49-F238E27FC236}">
                    <a16:creationId xmlns:a16="http://schemas.microsoft.com/office/drawing/2014/main" id="{4CC71A4F-3EEA-49CF-A0F8-DA3D9B5B0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2800" i="1">
                  <a:solidFill>
                    <a:srgbClr val="FF0000"/>
                  </a:solidFill>
                  <a:latin typeface="Gill Sans MT" panose="020B0502020104020203" pitchFamily="34" charset="0"/>
                </a:endParaRPr>
              </a:p>
            </p:txBody>
          </p:sp>
        </p:grpSp>
      </p:grpSp>
      <p:sp>
        <p:nvSpPr>
          <p:cNvPr id="24582" name="Text Box 12">
            <a:extLst>
              <a:ext uri="{FF2B5EF4-FFF2-40B4-BE49-F238E27FC236}">
                <a16:creationId xmlns:a16="http://schemas.microsoft.com/office/drawing/2014/main" id="{6868A0B9-27CD-48B7-8EE9-3148DB88B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3449639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99"/>
                </a:solidFill>
                <a:latin typeface="Gill Sans MT" panose="020B0502020104020203" pitchFamily="34" charset="0"/>
              </a:rPr>
              <a:t>2.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to decrypt received bit pattern, </a:t>
            </a:r>
            <a:r>
              <a:rPr lang="en-US" altLang="en-US" sz="2800" i="1">
                <a:solidFill>
                  <a:srgbClr val="000000"/>
                </a:solidFill>
                <a:latin typeface="Gill Sans MT" panose="020B0502020104020203" pitchFamily="34" charset="0"/>
              </a:rPr>
              <a:t>c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, compute</a:t>
            </a:r>
          </a:p>
        </p:txBody>
      </p:sp>
      <p:grpSp>
        <p:nvGrpSpPr>
          <p:cNvPr id="24583" name="Group 13">
            <a:extLst>
              <a:ext uri="{FF2B5EF4-FFF2-40B4-BE49-F238E27FC236}">
                <a16:creationId xmlns:a16="http://schemas.microsoft.com/office/drawing/2014/main" id="{8682531B-41A7-4BC0-937D-2AAA40DDE70E}"/>
              </a:ext>
            </a:extLst>
          </p:cNvPr>
          <p:cNvGrpSpPr>
            <a:grpSpLocks/>
          </p:cNvGrpSpPr>
          <p:nvPr/>
        </p:nvGrpSpPr>
        <p:grpSpPr bwMode="auto">
          <a:xfrm>
            <a:off x="2441576" y="3841751"/>
            <a:ext cx="2303463" cy="639763"/>
            <a:chOff x="1688" y="1812"/>
            <a:chExt cx="1451" cy="403"/>
          </a:xfrm>
        </p:grpSpPr>
        <p:sp>
          <p:nvSpPr>
            <p:cNvPr id="24594" name="Text Box 14">
              <a:extLst>
                <a:ext uri="{FF2B5EF4-FFF2-40B4-BE49-F238E27FC236}">
                  <a16:creationId xmlns:a16="http://schemas.microsoft.com/office/drawing/2014/main" id="{26248F09-E44A-4490-BC81-8CD3B2289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i="1">
                  <a:solidFill>
                    <a:srgbClr val="C00000"/>
                  </a:solidFill>
                  <a:latin typeface="Gill Sans MT" panose="020B0502020104020203" pitchFamily="34" charset="0"/>
                </a:rPr>
                <a:t>m = c   </a:t>
              </a:r>
              <a:r>
                <a:rPr lang="en-US" altLang="en-US" sz="2800">
                  <a:solidFill>
                    <a:srgbClr val="C00000"/>
                  </a:solidFill>
                  <a:latin typeface="Gill Sans MT" panose="020B0502020104020203" pitchFamily="34" charset="0"/>
                </a:rPr>
                <a:t>mod</a:t>
              </a:r>
              <a:r>
                <a:rPr lang="en-US" altLang="en-US" sz="2800" i="1">
                  <a:solidFill>
                    <a:srgbClr val="C00000"/>
                  </a:solidFill>
                  <a:latin typeface="Gill Sans MT" panose="020B0502020104020203" pitchFamily="34" charset="0"/>
                </a:rPr>
                <a:t>  n</a:t>
              </a:r>
            </a:p>
          </p:txBody>
        </p:sp>
        <p:sp>
          <p:nvSpPr>
            <p:cNvPr id="24595" name="Text Box 15">
              <a:extLst>
                <a:ext uri="{FF2B5EF4-FFF2-40B4-BE49-F238E27FC236}">
                  <a16:creationId xmlns:a16="http://schemas.microsoft.com/office/drawing/2014/main" id="{C46F2CEA-CD02-42B2-AC89-04D7649F0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i="1">
                  <a:solidFill>
                    <a:srgbClr val="C00000"/>
                  </a:solidFill>
                  <a:latin typeface="Gill Sans MT" panose="020B0502020104020203" pitchFamily="34" charset="0"/>
                </a:rPr>
                <a:t>d</a:t>
              </a:r>
            </a:p>
          </p:txBody>
        </p:sp>
      </p:grpSp>
      <p:grpSp>
        <p:nvGrpSpPr>
          <p:cNvPr id="24584" name="Group 16">
            <a:extLst>
              <a:ext uri="{FF2B5EF4-FFF2-40B4-BE49-F238E27FC236}">
                <a16:creationId xmlns:a16="http://schemas.microsoft.com/office/drawing/2014/main" id="{A0866E29-12B6-4B73-A60D-34092A62B3AF}"/>
              </a:ext>
            </a:extLst>
          </p:cNvPr>
          <p:cNvGrpSpPr>
            <a:grpSpLocks/>
          </p:cNvGrpSpPr>
          <p:nvPr/>
        </p:nvGrpSpPr>
        <p:grpSpPr bwMode="auto">
          <a:xfrm>
            <a:off x="4489451" y="4922839"/>
            <a:ext cx="3935413" cy="619125"/>
            <a:chOff x="868" y="3287"/>
            <a:chExt cx="2479" cy="390"/>
          </a:xfrm>
        </p:grpSpPr>
        <p:sp>
          <p:nvSpPr>
            <p:cNvPr id="24590" name="Text Box 17">
              <a:extLst>
                <a:ext uri="{FF2B5EF4-FFF2-40B4-BE49-F238E27FC236}">
                  <a16:creationId xmlns:a16="http://schemas.microsoft.com/office/drawing/2014/main" id="{EB63E8F0-E45D-46F6-BC9C-86BBC1E9F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  =  (m   </a:t>
              </a:r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</a:t>
              </a: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n)</a:t>
              </a:r>
            </a:p>
          </p:txBody>
        </p:sp>
        <p:sp>
          <p:nvSpPr>
            <p:cNvPr id="24591" name="Text Box 18">
              <a:extLst>
                <a:ext uri="{FF2B5EF4-FFF2-40B4-BE49-F238E27FC236}">
                  <a16:creationId xmlns:a16="http://schemas.microsoft.com/office/drawing/2014/main" id="{FE662DF6-B021-4C56-B0E9-59BAF09DA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4592" name="Text Box 19">
              <a:extLst>
                <a:ext uri="{FF2B5EF4-FFF2-40B4-BE49-F238E27FC236}">
                  <a16:creationId xmlns:a16="http://schemas.microsoft.com/office/drawing/2014/main" id="{A4C856DB-9910-429B-BA64-8A74D2DBDD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mod</a:t>
              </a: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n</a:t>
              </a:r>
            </a:p>
          </p:txBody>
        </p:sp>
        <p:sp>
          <p:nvSpPr>
            <p:cNvPr id="24593" name="Text Box 20">
              <a:extLst>
                <a:ext uri="{FF2B5EF4-FFF2-40B4-BE49-F238E27FC236}">
                  <a16:creationId xmlns:a16="http://schemas.microsoft.com/office/drawing/2014/main" id="{2DE13825-9510-445F-9A23-1E952E640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4585" name="Text Box 21">
            <a:extLst>
              <a:ext uri="{FF2B5EF4-FFF2-40B4-BE49-F238E27FC236}">
                <a16:creationId xmlns:a16="http://schemas.microsoft.com/office/drawing/2014/main" id="{86B017D0-421E-4EAE-9140-053327A8F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4910139"/>
            <a:ext cx="1460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magic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C00000"/>
                </a:solidFill>
                <a:latin typeface="Gill Sans MT" panose="020B0502020104020203" pitchFamily="34" charset="0"/>
              </a:rPr>
              <a:t>happens!</a:t>
            </a:r>
          </a:p>
        </p:txBody>
      </p:sp>
      <p:sp>
        <p:nvSpPr>
          <p:cNvPr id="24586" name="Rectangle 22">
            <a:extLst>
              <a:ext uri="{FF2B5EF4-FFF2-40B4-BE49-F238E27FC236}">
                <a16:creationId xmlns:a16="http://schemas.microsoft.com/office/drawing/2014/main" id="{16E18C9A-4BFD-444F-AE61-C731AF5C8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564" y="4786313"/>
            <a:ext cx="6256337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87" name="AutoShape 23">
            <a:extLst>
              <a:ext uri="{FF2B5EF4-FFF2-40B4-BE49-F238E27FC236}">
                <a16:creationId xmlns:a16="http://schemas.microsoft.com/office/drawing/2014/main" id="{0224CAC3-E621-4593-8C43-849B7AD2F5F9}"/>
              </a:ext>
            </a:extLst>
          </p:cNvPr>
          <p:cNvSpPr>
            <a:spLocks/>
          </p:cNvSpPr>
          <p:nvPr/>
        </p:nvSpPr>
        <p:spPr bwMode="auto">
          <a:xfrm rot="-5400000">
            <a:off x="6212682" y="4985544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8" name="Text Box 24">
            <a:extLst>
              <a:ext uri="{FF2B5EF4-FFF2-40B4-BE49-F238E27FC236}">
                <a16:creationId xmlns:a16="http://schemas.microsoft.com/office/drawing/2014/main" id="{7B0C6327-D401-4985-94C1-08EC1A775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pic>
        <p:nvPicPr>
          <p:cNvPr id="24589" name="Picture 17" descr="underline_base">
            <a:extLst>
              <a:ext uri="{FF2B5EF4-FFF2-40B4-BE49-F238E27FC236}">
                <a16:creationId xmlns:a16="http://schemas.microsoft.com/office/drawing/2014/main" id="{77C34F81-FFE5-46A2-959C-E9F64B46E45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1" y="1027114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>
            <a:extLst>
              <a:ext uri="{FF2B5EF4-FFF2-40B4-BE49-F238E27FC236}">
                <a16:creationId xmlns:a16="http://schemas.microsoft.com/office/drawing/2014/main" id="{2F178605-CA3A-477A-BF54-665069976B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Network Security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4BE5F89-41B1-4094-AF28-85817F3C6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2138" y="152400"/>
            <a:ext cx="7772400" cy="1143000"/>
          </a:xfrm>
        </p:spPr>
        <p:txBody>
          <a:bodyPr/>
          <a:lstStyle/>
          <a:p>
            <a:r>
              <a:rPr lang="en-US" altLang="en-US"/>
              <a:t>RSA example:</a:t>
            </a:r>
          </a:p>
        </p:txBody>
      </p:sp>
      <p:sp>
        <p:nvSpPr>
          <p:cNvPr id="25604" name="Text Box 3">
            <a:extLst>
              <a:ext uri="{FF2B5EF4-FFF2-40B4-BE49-F238E27FC236}">
                <a16:creationId xmlns:a16="http://schemas.microsoft.com/office/drawing/2014/main" id="{D9008F96-9EC9-4C21-A564-287AA764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 chooses 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p=5, q=7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Then 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n=35, z=24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6C14E74-6006-4676-B299-476BEACD6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9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e=5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(so 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 z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relatively prime).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d=29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 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ed-1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exactly divisible by z).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606" name="Text Box 5">
            <a:extLst>
              <a:ext uri="{FF2B5EF4-FFF2-40B4-BE49-F238E27FC236}">
                <a16:creationId xmlns:a16="http://schemas.microsoft.com/office/drawing/2014/main" id="{12066CA0-CC21-4983-8F56-99031259C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pattern</a:t>
            </a:r>
          </a:p>
        </p:txBody>
      </p:sp>
      <p:sp>
        <p:nvSpPr>
          <p:cNvPr id="25607" name="Text Box 6">
            <a:extLst>
              <a:ext uri="{FF2B5EF4-FFF2-40B4-BE49-F238E27FC236}">
                <a16:creationId xmlns:a16="http://schemas.microsoft.com/office/drawing/2014/main" id="{B4F5CC35-0089-4330-9528-BF89E8C03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1" y="3441701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25608" name="Text Box 7">
            <a:extLst>
              <a:ext uri="{FF2B5EF4-FFF2-40B4-BE49-F238E27FC236}">
                <a16:creationId xmlns:a16="http://schemas.microsoft.com/office/drawing/2014/main" id="{DC6E0D11-665F-407F-BFB7-F418AE2E8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414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25609" name="Text Box 8">
            <a:extLst>
              <a:ext uri="{FF2B5EF4-FFF2-40B4-BE49-F238E27FC236}">
                <a16:creationId xmlns:a16="http://schemas.microsoft.com/office/drawing/2014/main" id="{00871DA9-25A5-4E45-84C0-603E6AE45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4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grpSp>
        <p:nvGrpSpPr>
          <p:cNvPr id="25610" name="Group 9">
            <a:extLst>
              <a:ext uri="{FF2B5EF4-FFF2-40B4-BE49-F238E27FC236}">
                <a16:creationId xmlns:a16="http://schemas.microsoft.com/office/drawing/2014/main" id="{187842CA-D5B2-42F3-8C83-4A277A89BF79}"/>
              </a:ext>
            </a:extLst>
          </p:cNvPr>
          <p:cNvGrpSpPr>
            <a:grpSpLocks/>
          </p:cNvGrpSpPr>
          <p:nvPr/>
        </p:nvGrpSpPr>
        <p:grpSpPr bwMode="auto">
          <a:xfrm>
            <a:off x="8228013" y="3343275"/>
            <a:ext cx="2055812" cy="590550"/>
            <a:chOff x="2708" y="1773"/>
            <a:chExt cx="1295" cy="372"/>
          </a:xfrm>
        </p:grpSpPr>
        <p:sp>
          <p:nvSpPr>
            <p:cNvPr id="25638" name="Text Box 10">
              <a:extLst>
                <a:ext uri="{FF2B5EF4-FFF2-40B4-BE49-F238E27FC236}">
                  <a16:creationId xmlns:a16="http://schemas.microsoft.com/office/drawing/2014/main" id="{A9020348-5D01-49DC-B3B0-FA654A8F4C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 = m  mod  n</a:t>
              </a:r>
            </a:p>
          </p:txBody>
        </p:sp>
        <p:sp>
          <p:nvSpPr>
            <p:cNvPr id="25639" name="Text Box 11">
              <a:extLst>
                <a:ext uri="{FF2B5EF4-FFF2-40B4-BE49-F238E27FC236}">
                  <a16:creationId xmlns:a16="http://schemas.microsoft.com/office/drawing/2014/main" id="{B50C91E4-F437-4C99-A4AA-B065E9A02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sp>
        <p:nvSpPr>
          <p:cNvPr id="25611" name="Text Box 12">
            <a:extLst>
              <a:ext uri="{FF2B5EF4-FFF2-40B4-BE49-F238E27FC236}">
                <a16:creationId xmlns:a16="http://schemas.microsoft.com/office/drawing/2014/main" id="{1CB78BF3-FE85-4281-8745-D70835B60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0000l000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2" name="Text Box 13">
            <a:extLst>
              <a:ext uri="{FF2B5EF4-FFF2-40B4-BE49-F238E27FC236}">
                <a16:creationId xmlns:a16="http://schemas.microsoft.com/office/drawing/2014/main" id="{F85E94DC-D288-4FAC-8EEC-809BE05A7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9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12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3" name="Text Box 14">
            <a:extLst>
              <a:ext uri="{FF2B5EF4-FFF2-40B4-BE49-F238E27FC236}">
                <a16:creationId xmlns:a16="http://schemas.microsoft.com/office/drawing/2014/main" id="{ABE22C4D-B4EB-4CB1-8835-D99D07B74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24832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4" name="Text Box 15">
            <a:extLst>
              <a:ext uri="{FF2B5EF4-FFF2-40B4-BE49-F238E27FC236}">
                <a16:creationId xmlns:a16="http://schemas.microsoft.com/office/drawing/2014/main" id="{4EFE41C3-983D-46CE-B5A5-148C994C8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1464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</a:rPr>
              <a:t>17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15" name="Text Box 28">
            <a:extLst>
              <a:ext uri="{FF2B5EF4-FFF2-40B4-BE49-F238E27FC236}">
                <a16:creationId xmlns:a16="http://schemas.microsoft.com/office/drawing/2014/main" id="{6C5811B2-3693-4183-BE66-ACE5BDB0F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4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encrypt:</a:t>
            </a:r>
          </a:p>
        </p:txBody>
      </p:sp>
      <p:sp>
        <p:nvSpPr>
          <p:cNvPr id="25616" name="Text Box 31">
            <a:extLst>
              <a:ext uri="{FF2B5EF4-FFF2-40B4-BE49-F238E27FC236}">
                <a16:creationId xmlns:a16="http://schemas.microsoft.com/office/drawing/2014/main" id="{A076D1F9-7053-4BF6-862E-FB157CE95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2667001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encrypting 8-bit messages.</a:t>
            </a:r>
          </a:p>
        </p:txBody>
      </p:sp>
      <p:pic>
        <p:nvPicPr>
          <p:cNvPr id="25617" name="Picture 24" descr="underline_base">
            <a:extLst>
              <a:ext uri="{FF2B5EF4-FFF2-40B4-BE49-F238E27FC236}">
                <a16:creationId xmlns:a16="http://schemas.microsoft.com/office/drawing/2014/main" id="{0F69636A-2CF7-4916-9F8E-C7F4947C1C6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089" y="968376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8" name="Right Brace 1">
            <a:extLst>
              <a:ext uri="{FF2B5EF4-FFF2-40B4-BE49-F238E27FC236}">
                <a16:creationId xmlns:a16="http://schemas.microsoft.com/office/drawing/2014/main" id="{2C8D02E6-D6CF-4108-9D5E-1D418B1847B0}"/>
              </a:ext>
            </a:extLst>
          </p:cNvPr>
          <p:cNvSpPr>
            <a:spLocks/>
          </p:cNvSpPr>
          <p:nvPr/>
        </p:nvSpPr>
        <p:spPr bwMode="auto">
          <a:xfrm rot="5400000">
            <a:off x="4149726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19" name="Right Brace 31">
            <a:extLst>
              <a:ext uri="{FF2B5EF4-FFF2-40B4-BE49-F238E27FC236}">
                <a16:creationId xmlns:a16="http://schemas.microsoft.com/office/drawing/2014/main" id="{82D140E0-A34E-43D1-AD23-B30EE0859F2B}"/>
              </a:ext>
            </a:extLst>
          </p:cNvPr>
          <p:cNvSpPr>
            <a:spLocks/>
          </p:cNvSpPr>
          <p:nvPr/>
        </p:nvSpPr>
        <p:spPr bwMode="auto">
          <a:xfrm rot="5400000">
            <a:off x="5472113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20" name="Right Brace 32">
            <a:extLst>
              <a:ext uri="{FF2B5EF4-FFF2-40B4-BE49-F238E27FC236}">
                <a16:creationId xmlns:a16="http://schemas.microsoft.com/office/drawing/2014/main" id="{55819E04-EB9A-4380-8C0E-8E47E45A289C}"/>
              </a:ext>
            </a:extLst>
          </p:cNvPr>
          <p:cNvSpPr>
            <a:spLocks/>
          </p:cNvSpPr>
          <p:nvPr/>
        </p:nvSpPr>
        <p:spPr bwMode="auto">
          <a:xfrm rot="5400000">
            <a:off x="6719095" y="3682207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21" name="Right Brace 33">
            <a:extLst>
              <a:ext uri="{FF2B5EF4-FFF2-40B4-BE49-F238E27FC236}">
                <a16:creationId xmlns:a16="http://schemas.microsoft.com/office/drawing/2014/main" id="{DCDE4951-DA2C-466C-AAF3-090999846E0D}"/>
              </a:ext>
            </a:extLst>
          </p:cNvPr>
          <p:cNvSpPr>
            <a:spLocks/>
          </p:cNvSpPr>
          <p:nvPr/>
        </p:nvSpPr>
        <p:spPr bwMode="auto">
          <a:xfrm rot="5400000">
            <a:off x="9261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4FA6DC-0D6D-4DD9-B8B9-EC0CDEE96C60}"/>
              </a:ext>
            </a:extLst>
          </p:cNvPr>
          <p:cNvGrpSpPr>
            <a:grpSpLocks/>
          </p:cNvGrpSpPr>
          <p:nvPr/>
        </p:nvGrpSpPr>
        <p:grpSpPr bwMode="auto">
          <a:xfrm>
            <a:off x="2068514" y="4729164"/>
            <a:ext cx="7564437" cy="1150937"/>
            <a:chOff x="543729" y="4729393"/>
            <a:chExt cx="7565229" cy="1150260"/>
          </a:xfrm>
        </p:grpSpPr>
        <p:sp>
          <p:nvSpPr>
            <p:cNvPr id="25624" name="Text Box 16">
              <a:extLst>
                <a:ext uri="{FF2B5EF4-FFF2-40B4-BE49-F238E27FC236}">
                  <a16:creationId xmlns:a16="http://schemas.microsoft.com/office/drawing/2014/main" id="{385ACBDD-38D7-45FD-80F4-192BAEBE7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grpSp>
          <p:nvGrpSpPr>
            <p:cNvPr id="25625" name="Group 17">
              <a:extLst>
                <a:ext uri="{FF2B5EF4-FFF2-40B4-BE49-F238E27FC236}">
                  <a16:creationId xmlns:a16="http://schemas.microsoft.com/office/drawing/2014/main" id="{88800DEB-0F04-4256-A46B-3DAD2B37E7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25636" name="Text Box 18">
                <a:extLst>
                  <a:ext uri="{FF2B5EF4-FFF2-40B4-BE49-F238E27FC236}">
                    <a16:creationId xmlns:a16="http://schemas.microsoft.com/office/drawing/2014/main" id="{6A5829B2-09DE-4633-99C1-B1C73827F7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 = c  mod  n</a:t>
                </a:r>
              </a:p>
            </p:txBody>
          </p:sp>
          <p:sp>
            <p:nvSpPr>
              <p:cNvPr id="25637" name="Text Box 19">
                <a:extLst>
                  <a:ext uri="{FF2B5EF4-FFF2-40B4-BE49-F238E27FC236}">
                    <a16:creationId xmlns:a16="http://schemas.microsoft.com/office/drawing/2014/main" id="{3A93C20C-5986-40DE-81CB-D2B3F38246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sp>
          <p:nvSpPr>
            <p:cNvPr id="25626" name="Text Box 20">
              <a:extLst>
                <a:ext uri="{FF2B5EF4-FFF2-40B4-BE49-F238E27FC236}">
                  <a16:creationId xmlns:a16="http://schemas.microsoft.com/office/drawing/2014/main" id="{A6642808-14AE-480D-955D-1567AC67A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</p:txBody>
        </p:sp>
        <p:sp>
          <p:nvSpPr>
            <p:cNvPr id="25627" name="Text Box 21">
              <a:extLst>
                <a:ext uri="{FF2B5EF4-FFF2-40B4-BE49-F238E27FC236}">
                  <a16:creationId xmlns:a16="http://schemas.microsoft.com/office/drawing/2014/main" id="{15F27C1B-B24D-4FC0-B189-6532F7E1B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481968572106750915091411825223071697</a:t>
              </a:r>
            </a:p>
          </p:txBody>
        </p:sp>
        <p:sp>
          <p:nvSpPr>
            <p:cNvPr id="25628" name="Text Box 22">
              <a:extLst>
                <a:ext uri="{FF2B5EF4-FFF2-40B4-BE49-F238E27FC236}">
                  <a16:creationId xmlns:a16="http://schemas.microsoft.com/office/drawing/2014/main" id="{D7D1325B-341F-4C4E-B636-DB200AA5D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grpSp>
          <p:nvGrpSpPr>
            <p:cNvPr id="25629" name="Group 23">
              <a:extLst>
                <a:ext uri="{FF2B5EF4-FFF2-40B4-BE49-F238E27FC236}">
                  <a16:creationId xmlns:a16="http://schemas.microsoft.com/office/drawing/2014/main" id="{272ED1A1-F809-4D6C-A564-38B3F51755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25634" name="Text Box 24">
                <a:extLst>
                  <a:ext uri="{FF2B5EF4-FFF2-40B4-BE49-F238E27FC236}">
                    <a16:creationId xmlns:a16="http://schemas.microsoft.com/office/drawing/2014/main" id="{2F69116A-F250-4C90-B669-16A5D88224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5" name="Text Box 25">
                <a:extLst>
                  <a:ext uri="{FF2B5EF4-FFF2-40B4-BE49-F238E27FC236}">
                    <a16:creationId xmlns:a16="http://schemas.microsoft.com/office/drawing/2014/main" id="{8779918D-43C1-4D83-A738-98B4D6C957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</p:grpSp>
        <p:sp>
          <p:nvSpPr>
            <p:cNvPr id="25630" name="Text Box 29">
              <a:extLst>
                <a:ext uri="{FF2B5EF4-FFF2-40B4-BE49-F238E27FC236}">
                  <a16:creationId xmlns:a16="http://schemas.microsoft.com/office/drawing/2014/main" id="{5F6FDC97-F115-4EDC-AB6C-0D18E8C5F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decrypt:</a:t>
              </a:r>
            </a:p>
          </p:txBody>
        </p:sp>
        <p:sp>
          <p:nvSpPr>
            <p:cNvPr id="25631" name="Right Brace 36">
              <a:extLst>
                <a:ext uri="{FF2B5EF4-FFF2-40B4-BE49-F238E27FC236}">
                  <a16:creationId xmlns:a16="http://schemas.microsoft.com/office/drawing/2014/main" id="{C81DC6E9-FF61-43DD-97D4-761DA15CD6A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5632" name="Right Brace 37">
              <a:extLst>
                <a:ext uri="{FF2B5EF4-FFF2-40B4-BE49-F238E27FC236}">
                  <a16:creationId xmlns:a16="http://schemas.microsoft.com/office/drawing/2014/main" id="{850864AD-7D28-4DE4-A296-F303D261329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5633" name="Right Brace 38">
              <a:extLst>
                <a:ext uri="{FF2B5EF4-FFF2-40B4-BE49-F238E27FC236}">
                  <a16:creationId xmlns:a16="http://schemas.microsoft.com/office/drawing/2014/main" id="{04D49053-E045-4D60-90F5-A30EDA67B76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6" name="Left-Right Arrow 5">
            <a:extLst>
              <a:ext uri="{FF2B5EF4-FFF2-40B4-BE49-F238E27FC236}">
                <a16:creationId xmlns:a16="http://schemas.microsoft.com/office/drawing/2014/main" id="{F5028201-180F-4CE7-9381-880EFD09B86A}"/>
              </a:ext>
            </a:extLst>
          </p:cNvPr>
          <p:cNvSpPr>
            <a:spLocks noChangeArrowheads="1"/>
          </p:cNvSpPr>
          <p:nvPr/>
        </p:nvSpPr>
        <p:spPr bwMode="auto">
          <a:xfrm rot="1604466">
            <a:off x="5637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3294</Words>
  <Application>Microsoft Office PowerPoint</Application>
  <PresentationFormat>Widescreen</PresentationFormat>
  <Paragraphs>793</Paragraphs>
  <Slides>44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7" baseType="lpstr">
      <vt:lpstr>ＭＳ Ｐゴシック</vt:lpstr>
      <vt:lpstr>ＭＳ Ｐゴシック</vt:lpstr>
      <vt:lpstr>Arial</vt:lpstr>
      <vt:lpstr>Arial Unicode MS</vt:lpstr>
      <vt:lpstr>Calibri</vt:lpstr>
      <vt:lpstr>Calibri Light</vt:lpstr>
      <vt:lpstr>Comic Sans MS</vt:lpstr>
      <vt:lpstr>Gill Sans MT</vt:lpstr>
      <vt:lpstr>Times New Roman</vt:lpstr>
      <vt:lpstr>Wingdings</vt:lpstr>
      <vt:lpstr>ZapfDingbats</vt:lpstr>
      <vt:lpstr>Office Theme</vt:lpstr>
      <vt:lpstr>Default Design</vt:lpstr>
      <vt:lpstr>Public Key Cryptography</vt:lpstr>
      <vt:lpstr>Public Key Cryptography</vt:lpstr>
      <vt:lpstr>Public key cryptography</vt:lpstr>
      <vt:lpstr>Public key encryption algorithms</vt:lpstr>
      <vt:lpstr>Prerequisite: modular arithmetic</vt:lpstr>
      <vt:lpstr>RSA: getting ready</vt:lpstr>
      <vt:lpstr>RSA: Creating public/private key pair</vt:lpstr>
      <vt:lpstr>RSA: encryption, decryption</vt:lpstr>
      <vt:lpstr>RSA example:</vt:lpstr>
      <vt:lpstr>Why does RSA work?</vt:lpstr>
      <vt:lpstr>RSA: another important property</vt:lpstr>
      <vt:lpstr>PowerPoint Presentation</vt:lpstr>
      <vt:lpstr>Why is RSA secure?</vt:lpstr>
      <vt:lpstr>RSA in practice: session keys</vt:lpstr>
      <vt:lpstr>Chapter 8 roadmap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Chapter 8 roadmap</vt:lpstr>
      <vt:lpstr>Digital signatures </vt:lpstr>
      <vt:lpstr>Digital signatures </vt:lpstr>
      <vt:lpstr>Digital signatures </vt:lpstr>
      <vt:lpstr>Message digests</vt:lpstr>
      <vt:lpstr>Internet checksum: poor crypto hash function</vt:lpstr>
      <vt:lpstr>PowerPoint Presentation</vt:lpstr>
      <vt:lpstr>Hash function algorithms</vt:lpstr>
      <vt:lpstr>Recall: ap5.0 security hole</vt:lpstr>
      <vt:lpstr>Public-key certification</vt:lpstr>
      <vt:lpstr>Certification authorities</vt:lpstr>
      <vt:lpstr>Certification authorities</vt:lpstr>
      <vt:lpstr>Chapter 8 roadmap</vt:lpstr>
      <vt:lpstr>Secure e-mail </vt:lpstr>
      <vt:lpstr>Secure e-mail </vt:lpstr>
      <vt:lpstr>Secure e-mail (continued)</vt:lpstr>
      <vt:lpstr>Secure e-mail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Key Cryptography</dc:title>
  <dc:creator>User</dc:creator>
  <cp:lastModifiedBy>User</cp:lastModifiedBy>
  <cp:revision>1</cp:revision>
  <dcterms:created xsi:type="dcterms:W3CDTF">2023-01-06T19:13:21Z</dcterms:created>
  <dcterms:modified xsi:type="dcterms:W3CDTF">2023-01-06T19:13:31Z</dcterms:modified>
</cp:coreProperties>
</file>